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63" y="1803405"/>
            <a:ext cx="11806990" cy="1825096"/>
          </a:xfrm>
        </p:spPr>
        <p:txBody>
          <a:bodyPr/>
          <a:lstStyle/>
          <a:p>
            <a:r>
              <a:rPr lang="en-US" dirty="0" smtClean="0"/>
              <a:t>Modern Java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Functional Programming Concepts in Java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02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987" y="374035"/>
            <a:ext cx="8153013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Immutable Data</a:t>
            </a:r>
            <a:endParaRPr lang="en-US" b="0" dirty="0"/>
          </a:p>
        </p:txBody>
      </p:sp>
      <p:sp>
        <p:nvSpPr>
          <p:cNvPr id="2" name="TextBox 1"/>
          <p:cNvSpPr txBox="1"/>
          <p:nvPr/>
        </p:nvSpPr>
        <p:spPr>
          <a:xfrm>
            <a:off x="540775" y="1415845"/>
            <a:ext cx="1165122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Parallel Processing Implementation Trade-Off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Parallel processing requires sharing data and the ability to make changes to that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Solution – Synchronize access to data so each thread can read &amp; write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Pros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Only one copy of the data – uses less memory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Threads can read or write at will, but stop to wait for each other – less effort to design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Stopping a thread to wait for another limits the effectiveness of parallel processing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Need to ensure everyone plays by the rules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Dependency contention locks can halt a process from operating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Solution – Never change data, create a new updated version, then inform other threads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Pros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Reading threads can share unchanged data without stopping (80-90% case)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access management is easier and switching references to copies is fast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Parallelism is maximized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use much more memory and time to copy for modifications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Modifications must be centrally managed (transactions)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Readers are responsible for updating their copies on their own schedule</a:t>
            </a:r>
          </a:p>
        </p:txBody>
      </p:sp>
    </p:spTree>
    <p:extLst>
      <p:ext uri="{BB962C8B-B14F-4D97-AF65-F5344CB8AC3E}">
        <p14:creationId xmlns:p14="http://schemas.microsoft.com/office/powerpoint/2010/main" val="222459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987" y="374035"/>
            <a:ext cx="8153013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Streams</a:t>
            </a:r>
            <a:endParaRPr lang="en-US" b="0" dirty="0"/>
          </a:p>
        </p:txBody>
      </p:sp>
      <p:sp>
        <p:nvSpPr>
          <p:cNvPr id="4" name="TextBox 3"/>
          <p:cNvSpPr txBox="1"/>
          <p:nvPr/>
        </p:nvSpPr>
        <p:spPr>
          <a:xfrm>
            <a:off x="137651" y="1366684"/>
            <a:ext cx="1186753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stream is a collection of data that is made to be worked on as a whole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Uses pre-built recursive algorithms that can be modified strategically to operate on a collection of data by accepting functional parameters to perform customizable behavior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Think of a stream as a new type of collection with its own built-in for-next-loop iterator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Stream&lt;Integer&gt;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numberStream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; Stream&lt;String&gt;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stringStream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 stream is the combination of the data and the set of operations on that data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numberStream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 = </a:t>
            </a:r>
            <a:r>
              <a:rPr lang="en-US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numberStream.sort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((x, y) -&gt; x &gt; y); // lambda!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Similar in nature to an SQL query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Any </a:t>
            </a:r>
            <a:r>
              <a:rPr lang="en-US" dirty="0"/>
              <a:t>collection in Java can be made into a stream, but they can also come from I/O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Stream&lt;Object[]&gt; results = </a:t>
            </a:r>
            <a:r>
              <a:rPr lang="en-US" altLang="en-US" sz="1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SpringERP.em</a:t>
            </a:r>
            <a:r>
              <a:rPr lang="en-US" alt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().</a:t>
            </a:r>
            <a:r>
              <a:rPr lang="en-US" altLang="en-US" sz="1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createNativeQuery</a:t>
            </a:r>
            <a:r>
              <a:rPr lang="en-US" alt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(“…").</a:t>
            </a:r>
            <a:r>
              <a:rPr lang="en-US" altLang="en-US" sz="1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getResultList</a:t>
            </a:r>
            <a:r>
              <a:rPr lang="en-US" alt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().stream</a:t>
            </a:r>
            <a:r>
              <a:rPr lang="en-US" alt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();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be automatically processed in parallel with very little effort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Stream&lt;Object[]&gt; </a:t>
            </a:r>
            <a:r>
              <a:rPr lang="en-US" altLang="en-US" sz="1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resultsInParallel</a:t>
            </a:r>
            <a:r>
              <a:rPr lang="en-US" altLang="en-US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 = </a:t>
            </a:r>
            <a:r>
              <a:rPr lang="en-US" altLang="en-US" sz="1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results.parallel</a:t>
            </a:r>
            <a:r>
              <a:rPr lang="en-US" altLang="en-US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Semibold" panose="020B0609030403020204" pitchFamily="49" charset="0"/>
              </a:rPr>
              <a:t>();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Built by chaining together sets of operations and then returning back into a collection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List&lt;</a:t>
            </a:r>
            <a:r>
              <a:rPr lang="en-US" sz="1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MyDBType</a:t>
            </a:r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&gt; </a:t>
            </a:r>
            <a:r>
              <a:rPr lang="en-US" sz="1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dbResults</a:t>
            </a:r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 = </a:t>
            </a:r>
            <a:r>
              <a:rPr lang="en-US" sz="1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results.parallel</a:t>
            </a:r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()</a:t>
            </a:r>
          </a:p>
          <a:p>
            <a:pPr lvl="2"/>
            <a:r>
              <a:rPr 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	</a:t>
            </a:r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.map( </a:t>
            </a:r>
            <a:r>
              <a:rPr lang="en-US" sz="1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MyDBType</a:t>
            </a:r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::</a:t>
            </a:r>
            <a:r>
              <a:rPr lang="en-US" sz="1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convertFromObjectArray</a:t>
            </a:r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 ) // method reference!</a:t>
            </a:r>
          </a:p>
          <a:p>
            <a:pPr lvl="2"/>
            <a:r>
              <a:rPr 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 </a:t>
            </a:r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	.collect( </a:t>
            </a:r>
            <a:r>
              <a:rPr lang="en-US" sz="1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toList</a:t>
            </a:r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() );</a:t>
            </a:r>
            <a:endParaRPr lang="en-US" sz="1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 stream is not executed until there is a ‘terminal operation’ that ‘closes the circuit’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be collecting the output, counting, or a function without a return type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allows it to be built by appending more functions together until the result is needed</a:t>
            </a:r>
          </a:p>
        </p:txBody>
      </p:sp>
    </p:spTree>
    <p:extLst>
      <p:ext uri="{BB962C8B-B14F-4D97-AF65-F5344CB8AC3E}">
        <p14:creationId xmlns:p14="http://schemas.microsoft.com/office/powerpoint/2010/main" val="1987144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987" y="374035"/>
            <a:ext cx="8153013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ROBOTICS</a:t>
            </a:r>
            <a:r>
              <a:rPr lang="en-US" dirty="0" smtClean="0"/>
              <a:t> </a:t>
            </a:r>
            <a:r>
              <a:rPr lang="en-US" dirty="0" smtClean="0"/>
              <a:t>Stream Uses</a:t>
            </a:r>
            <a:endParaRPr lang="en-US" b="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521637"/>
            <a:ext cx="12064181" cy="507831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/>
              <a:t>From the </a:t>
            </a:r>
            <a:r>
              <a:rPr lang="en-US" sz="1200" dirty="0" err="1" smtClean="0"/>
              <a:t>Acrtos</a:t>
            </a:r>
            <a:r>
              <a:rPr lang="en-US" sz="1200" dirty="0" smtClean="0"/>
              <a:t> </a:t>
            </a:r>
            <a:r>
              <a:rPr lang="en-US" sz="1200" dirty="0" err="1" smtClean="0"/>
              <a:t>PathFinder</a:t>
            </a:r>
            <a:r>
              <a:rPr lang="en-US" sz="1200" dirty="0" smtClean="0"/>
              <a:t> library:</a:t>
            </a:r>
          </a:p>
          <a:p>
            <a:r>
              <a:rPr lang="en-US" sz="1200" dirty="0"/>
              <a:t>    /**</a:t>
            </a:r>
          </a:p>
          <a:p>
            <a:r>
              <a:rPr lang="en-US" sz="1200" dirty="0"/>
              <a:t>     * This functional interface represents a motor or any kind of device that will accept the output.</a:t>
            </a:r>
          </a:p>
          <a:p>
            <a:r>
              <a:rPr lang="en-US" sz="1200" dirty="0"/>
              <a:t>     * @author Tyler Tian</a:t>
            </a:r>
          </a:p>
          <a:p>
            <a:r>
              <a:rPr lang="en-US" sz="1200" dirty="0"/>
              <a:t>     *</a:t>
            </a:r>
          </a:p>
          <a:p>
            <a:r>
              <a:rPr lang="en-US" sz="1200" dirty="0"/>
              <a:t>     */</a:t>
            </a:r>
          </a:p>
          <a:p>
            <a:r>
              <a:rPr lang="en-US" sz="1200" dirty="0">
                <a:solidFill>
                  <a:schemeClr val="accent5"/>
                </a:solidFill>
              </a:rPr>
              <a:t>    @</a:t>
            </a:r>
            <a:r>
              <a:rPr lang="en-US" sz="1200" dirty="0" err="1">
                <a:solidFill>
                  <a:schemeClr val="accent5"/>
                </a:solidFill>
              </a:rPr>
              <a:t>FunctionalInterface</a:t>
            </a:r>
            <a:endParaRPr lang="en-US" sz="1200" dirty="0">
              <a:solidFill>
                <a:schemeClr val="accent5"/>
              </a:solidFill>
            </a:endParaRPr>
          </a:p>
          <a:p>
            <a:r>
              <a:rPr lang="en-US" sz="1200" dirty="0">
                <a:solidFill>
                  <a:schemeClr val="accent5"/>
                </a:solidFill>
              </a:rPr>
              <a:t>    public interface Motor {</a:t>
            </a:r>
          </a:p>
          <a:p>
            <a:r>
              <a:rPr lang="en-US" sz="1200" dirty="0">
                <a:solidFill>
                  <a:schemeClr val="accent5"/>
                </a:solidFill>
              </a:rPr>
              <a:t>        /**</a:t>
            </a:r>
          </a:p>
          <a:p>
            <a:r>
              <a:rPr lang="en-US" sz="1200" dirty="0">
                <a:solidFill>
                  <a:schemeClr val="accent5"/>
                </a:solidFill>
              </a:rPr>
              <a:t>         * Sets the speed of the motor. The speed should be a number between -1 and 1, with -1 being</a:t>
            </a:r>
          </a:p>
          <a:p>
            <a:r>
              <a:rPr lang="en-US" sz="1200" dirty="0">
                <a:solidFill>
                  <a:schemeClr val="accent5"/>
                </a:solidFill>
              </a:rPr>
              <a:t>         * full speed reverse, 1 being full speed forward, and 0 being no motion.</a:t>
            </a:r>
          </a:p>
          <a:p>
            <a:r>
              <a:rPr lang="en-US" sz="1200" dirty="0">
                <a:solidFill>
                  <a:schemeClr val="accent5"/>
                </a:solidFill>
              </a:rPr>
              <a:t>         * @</a:t>
            </a:r>
            <a:r>
              <a:rPr lang="en-US" sz="1200" dirty="0" err="1">
                <a:solidFill>
                  <a:schemeClr val="accent5"/>
                </a:solidFill>
              </a:rPr>
              <a:t>param</a:t>
            </a:r>
            <a:r>
              <a:rPr lang="en-US" sz="1200" dirty="0">
                <a:solidFill>
                  <a:schemeClr val="accent5"/>
                </a:solidFill>
              </a:rPr>
              <a:t> speed The speed to set the motor to</a:t>
            </a:r>
          </a:p>
          <a:p>
            <a:r>
              <a:rPr lang="en-US" sz="1200" dirty="0">
                <a:solidFill>
                  <a:schemeClr val="accent5"/>
                </a:solidFill>
              </a:rPr>
              <a:t>         */</a:t>
            </a:r>
          </a:p>
          <a:p>
            <a:r>
              <a:rPr lang="en-US" sz="1200" dirty="0">
                <a:solidFill>
                  <a:schemeClr val="accent5"/>
                </a:solidFill>
              </a:rPr>
              <a:t>        public void set(double speed);</a:t>
            </a:r>
          </a:p>
          <a:p>
            <a:r>
              <a:rPr lang="en-US" sz="1200" dirty="0">
                <a:solidFill>
                  <a:schemeClr val="accent5"/>
                </a:solidFill>
              </a:rPr>
              <a:t>    </a:t>
            </a:r>
            <a:r>
              <a:rPr lang="en-US" sz="1200" dirty="0" smtClean="0">
                <a:solidFill>
                  <a:schemeClr val="accent5"/>
                </a:solidFill>
              </a:rPr>
              <a:t>}</a:t>
            </a:r>
          </a:p>
          <a:p>
            <a:endParaRPr lang="en-US" sz="1200" dirty="0" smtClean="0"/>
          </a:p>
          <a:p>
            <a:r>
              <a:rPr lang="en-US" sz="1200" dirty="0" smtClean="0"/>
              <a:t>In our Code:</a:t>
            </a:r>
          </a:p>
          <a:p>
            <a:r>
              <a:rPr lang="en-US" sz="1200" dirty="0" smtClean="0">
                <a:solidFill>
                  <a:schemeClr val="accent6"/>
                </a:solidFill>
              </a:rPr>
              <a:t>public class </a:t>
            </a:r>
            <a:r>
              <a:rPr lang="en-US" sz="1200" dirty="0" err="1" smtClean="0">
                <a:solidFill>
                  <a:schemeClr val="accent6"/>
                </a:solidFill>
              </a:rPr>
              <a:t>DriveTrain</a:t>
            </a:r>
            <a:endParaRPr lang="en-US" sz="1200" dirty="0">
              <a:solidFill>
                <a:schemeClr val="accent6"/>
              </a:solidFill>
            </a:endParaRPr>
          </a:p>
          <a:p>
            <a:r>
              <a:rPr lang="en-US" sz="1200" dirty="0" smtClean="0">
                <a:solidFill>
                  <a:schemeClr val="accent6"/>
                </a:solidFill>
              </a:rPr>
              <a:t>	public </a:t>
            </a:r>
            <a:r>
              <a:rPr lang="en-US" sz="1200" dirty="0">
                <a:solidFill>
                  <a:schemeClr val="accent6"/>
                </a:solidFill>
              </a:rPr>
              <a:t>void </a:t>
            </a:r>
            <a:r>
              <a:rPr lang="en-US" sz="1200" b="1" dirty="0" err="1">
                <a:solidFill>
                  <a:schemeClr val="accent1"/>
                </a:solidFill>
              </a:rPr>
              <a:t>setLeftMotor</a:t>
            </a:r>
            <a:r>
              <a:rPr lang="en-US" sz="1200" dirty="0">
                <a:solidFill>
                  <a:schemeClr val="accent6"/>
                </a:solidFill>
              </a:rPr>
              <a:t>(double output) {</a:t>
            </a:r>
          </a:p>
          <a:p>
            <a:r>
              <a:rPr lang="en-US" sz="1200" dirty="0" smtClean="0">
                <a:solidFill>
                  <a:schemeClr val="accent6"/>
                </a:solidFill>
              </a:rPr>
              <a:t>		RobotMap.Ldrive1.set(</a:t>
            </a:r>
            <a:r>
              <a:rPr lang="en-US" sz="1200" dirty="0" err="1" smtClean="0">
                <a:solidFill>
                  <a:schemeClr val="accent6"/>
                </a:solidFill>
              </a:rPr>
              <a:t>ControlMode.PercentOutput</a:t>
            </a:r>
            <a:r>
              <a:rPr lang="en-US" sz="1200" dirty="0">
                <a:solidFill>
                  <a:schemeClr val="accent6"/>
                </a:solidFill>
              </a:rPr>
              <a:t>, output);</a:t>
            </a:r>
          </a:p>
          <a:p>
            <a:r>
              <a:rPr lang="en-US" sz="1200" dirty="0" smtClean="0">
                <a:solidFill>
                  <a:schemeClr val="accent6"/>
                </a:solidFill>
              </a:rPr>
              <a:t>	}</a:t>
            </a:r>
          </a:p>
          <a:p>
            <a:r>
              <a:rPr lang="en-US" sz="1200" dirty="0">
                <a:solidFill>
                  <a:schemeClr val="accent6"/>
                </a:solidFill>
              </a:rPr>
              <a:t>}</a:t>
            </a:r>
            <a:endParaRPr lang="en-US" sz="1200" dirty="0">
              <a:solidFill>
                <a:schemeClr val="accent6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chemeClr val="accent6"/>
                </a:solidFill>
              </a:rPr>
              <a:t>public </a:t>
            </a:r>
            <a:r>
              <a:rPr lang="en-US" sz="1200" dirty="0">
                <a:solidFill>
                  <a:schemeClr val="accent6"/>
                </a:solidFill>
              </a:rPr>
              <a:t>static final Motor L_MOTOR = drivetrain::</a:t>
            </a:r>
            <a:r>
              <a:rPr lang="en-US" sz="1200" b="1" dirty="0" err="1">
                <a:solidFill>
                  <a:schemeClr val="accent1"/>
                </a:solidFill>
              </a:rPr>
              <a:t>setLeftMotor</a:t>
            </a:r>
            <a:r>
              <a:rPr lang="en-US" sz="1200" dirty="0" smtClean="0">
                <a:solidFill>
                  <a:schemeClr val="accent6"/>
                </a:solidFill>
              </a:rPr>
              <a:t>;  // Uses a functional reference to </a:t>
            </a:r>
            <a:r>
              <a:rPr lang="en-US" sz="1200" dirty="0" err="1" smtClean="0">
                <a:solidFill>
                  <a:schemeClr val="accent6"/>
                </a:solidFill>
              </a:rPr>
              <a:t>setLeftMotor</a:t>
            </a:r>
            <a:r>
              <a:rPr lang="en-US" sz="1200" dirty="0" smtClean="0">
                <a:solidFill>
                  <a:schemeClr val="accent6"/>
                </a:solidFill>
              </a:rPr>
              <a:t> of type Motor.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chemeClr val="accent6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/>
              <a:t>The variable L_MOTOR can then be passed into the </a:t>
            </a:r>
            <a:r>
              <a:rPr lang="en-US" sz="1200" b="1" dirty="0" err="1" smtClean="0"/>
              <a:t>PathFinder</a:t>
            </a:r>
            <a:r>
              <a:rPr lang="en-US" sz="1200" b="1" dirty="0" smtClean="0"/>
              <a:t> code to be used without MODIFYING the </a:t>
            </a:r>
            <a:r>
              <a:rPr lang="en-US" sz="1200" b="1" dirty="0" err="1" smtClean="0"/>
              <a:t>PathFinder</a:t>
            </a:r>
            <a:r>
              <a:rPr lang="en-US" sz="1200" b="1" dirty="0" smtClean="0"/>
              <a:t> code itself.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35412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987" y="374035"/>
            <a:ext cx="8153013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Stream Operations</a:t>
            </a:r>
            <a:endParaRPr lang="en-US" b="0" dirty="0"/>
          </a:p>
        </p:txBody>
      </p:sp>
      <p:sp>
        <p:nvSpPr>
          <p:cNvPr id="2" name="TextBox 1"/>
          <p:cNvSpPr txBox="1"/>
          <p:nvPr/>
        </p:nvSpPr>
        <p:spPr>
          <a:xfrm>
            <a:off x="98323" y="1602658"/>
            <a:ext cx="118675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Useful stream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Source Operations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Any collection can be turned into a stream using the new stream or </a:t>
            </a:r>
            <a:r>
              <a:rPr lang="en-US" dirty="0" err="1" smtClean="0"/>
              <a:t>parallelStream</a:t>
            </a:r>
            <a:r>
              <a:rPr lang="en-US" dirty="0" smtClean="0"/>
              <a:t> function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Stream.of</a:t>
            </a:r>
            <a:r>
              <a:rPr lang="en-US" dirty="0" smtClean="0"/>
              <a:t> – build a stream from a set of values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Arrays.stream</a:t>
            </a:r>
            <a:r>
              <a:rPr lang="en-US" dirty="0" smtClean="0"/>
              <a:t> – build a stream from an array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Intermediate Operations – output of each operation is another Stream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map – execute a function on each item in the stream and return a result back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flatMap</a:t>
            </a:r>
            <a:r>
              <a:rPr lang="en-US" dirty="0" smtClean="0"/>
              <a:t> – execute a function on each item where the result is a list of data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Useful for nesting iterations of streams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filter – decide which parts of the stream to use or not use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sorted – re-order the input so that it is processed in a different sequence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distinct – filter only unique values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imit – only operate on a selected number of items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Terminal Operations – output of operation is not a stream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forEach</a:t>
            </a:r>
            <a:r>
              <a:rPr lang="en-US" dirty="0" smtClean="0"/>
              <a:t> – execute a function on each item without a result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ount – determines the number of items in the resulting list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ollect – take the result stream and convert it to a collection such as a List or Map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findFirst</a:t>
            </a:r>
            <a:r>
              <a:rPr lang="en-US" dirty="0" smtClean="0"/>
              <a:t> or </a:t>
            </a:r>
            <a:r>
              <a:rPr lang="en-US" dirty="0" err="1" smtClean="0"/>
              <a:t>findAny</a:t>
            </a:r>
            <a:r>
              <a:rPr lang="en-US" dirty="0" smtClean="0"/>
              <a:t> – return only one element or none as an Optional type</a:t>
            </a:r>
          </a:p>
        </p:txBody>
      </p:sp>
    </p:spTree>
    <p:extLst>
      <p:ext uri="{BB962C8B-B14F-4D97-AF65-F5344CB8AC3E}">
        <p14:creationId xmlns:p14="http://schemas.microsoft.com/office/powerpoint/2010/main" val="1888761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987" y="374035"/>
            <a:ext cx="8153013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Optional Data TYPE</a:t>
            </a:r>
            <a:endParaRPr lang="en-US" b="0" dirty="0"/>
          </a:p>
        </p:txBody>
      </p:sp>
      <p:sp>
        <p:nvSpPr>
          <p:cNvPr id="4" name="TextBox 3"/>
          <p:cNvSpPr txBox="1"/>
          <p:nvPr/>
        </p:nvSpPr>
        <p:spPr>
          <a:xfrm>
            <a:off x="108155" y="1582994"/>
            <a:ext cx="1192652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Optional&lt;T&gt;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 container of at most 1 object which can also be empty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Used as a substitute to returning null references to simply handling nulls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Creating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Source Code Pro Light" panose="020B0409030403020204" pitchFamily="49" charset="0"/>
                <a:ea typeface="Source Code Pro Light" panose="020B0409030403020204" pitchFamily="49" charset="0"/>
              </a:rPr>
              <a:t>Optional&lt;String&gt; </a:t>
            </a:r>
            <a:r>
              <a:rPr lang="en-US" sz="1600" dirty="0" err="1" smtClean="0">
                <a:latin typeface="Source Code Pro Light" panose="020B0409030403020204" pitchFamily="49" charset="0"/>
                <a:ea typeface="Source Code Pro Light" panose="020B0409030403020204" pitchFamily="49" charset="0"/>
              </a:rPr>
              <a:t>optStr</a:t>
            </a:r>
            <a:r>
              <a:rPr lang="en-US" sz="1600" dirty="0" smtClean="0">
                <a:latin typeface="Source Code Pro Light" panose="020B0409030403020204" pitchFamily="49" charset="0"/>
                <a:ea typeface="Source Code Pro Light" panose="020B0409030403020204" pitchFamily="49" charset="0"/>
              </a:rPr>
              <a:t> = </a:t>
            </a:r>
            <a:r>
              <a:rPr lang="en-US" sz="1600" dirty="0" err="1" smtClean="0">
                <a:latin typeface="Source Code Pro Light" panose="020B0409030403020204" pitchFamily="49" charset="0"/>
                <a:ea typeface="Source Code Pro Light" panose="020B0409030403020204" pitchFamily="49" charset="0"/>
              </a:rPr>
              <a:t>Optional.empty</a:t>
            </a:r>
            <a:r>
              <a:rPr lang="en-US" sz="1600" dirty="0" smtClean="0">
                <a:latin typeface="Source Code Pro Light" panose="020B0409030403020204" pitchFamily="49" charset="0"/>
                <a:ea typeface="Source Code Pro Light" panose="020B0409030403020204" pitchFamily="49" charset="0"/>
              </a:rPr>
              <a:t>();</a:t>
            </a:r>
            <a:r>
              <a:rPr lang="en-US" dirty="0" smtClean="0"/>
              <a:t> - create an already empty optional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Optional&lt;String&gt; </a:t>
            </a:r>
            <a:r>
              <a:rPr lang="en-US" sz="1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optStr</a:t>
            </a: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 = </a:t>
            </a:r>
            <a:r>
              <a:rPr lang="en-US" sz="1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Optional.of</a:t>
            </a: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(“A string”); </a:t>
            </a:r>
            <a:r>
              <a:rPr lang="en-US" b="1" dirty="0" smtClean="0"/>
              <a:t>- create optional with a value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Optional&lt;String&gt; </a:t>
            </a:r>
            <a:r>
              <a:rPr lang="en-US" sz="1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optStr</a:t>
            </a: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 = </a:t>
            </a:r>
            <a:r>
              <a:rPr lang="en-US" sz="1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Optional.ofNullable</a:t>
            </a: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(</a:t>
            </a:r>
            <a:r>
              <a:rPr lang="en-US" sz="1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stringVar</a:t>
            </a: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 Light" panose="020B0409030403020204" pitchFamily="49" charset="0"/>
                <a:ea typeface="Source Code Pro Light" panose="020B0409030403020204" pitchFamily="49" charset="0"/>
              </a:rPr>
              <a:t>); </a:t>
            </a:r>
            <a:r>
              <a:rPr lang="en-US" dirty="0" smtClean="0"/>
              <a:t>- creation optional from an object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Using Optional to avoid null checks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map to avoid making a null-reference call</a:t>
            </a:r>
          </a:p>
          <a:p>
            <a:pPr lvl="2"/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Optional&lt;Insurance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&gt; </a:t>
            </a:r>
            <a:r>
              <a:rPr lang="en-US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optInsurance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 = </a:t>
            </a:r>
            <a:r>
              <a:rPr lang="en-US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Optional.ofNullable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(insurance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);</a:t>
            </a:r>
          </a:p>
          <a:p>
            <a:pPr lvl="1"/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	Optional&lt;String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&gt; name = </a:t>
            </a:r>
            <a:r>
              <a:rPr lang="en-US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optInsurance.map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(Insurance::</a:t>
            </a:r>
            <a:r>
              <a:rPr lang="en-US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getName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);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flatMap</a:t>
            </a:r>
            <a:r>
              <a:rPr lang="en-US" dirty="0" smtClean="0"/>
              <a:t> can chain together calls that return an Optional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filter can optionally test the value and include or exclude 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ifPresent</a:t>
            </a:r>
            <a:r>
              <a:rPr lang="en-US" dirty="0" smtClean="0"/>
              <a:t>(x -&gt; y) will optionally execute a lambda function and return void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isPresent</a:t>
            </a:r>
            <a:r>
              <a:rPr lang="en-US" dirty="0" smtClean="0"/>
              <a:t>() will return true if there is a non-null value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orElse</a:t>
            </a:r>
            <a:r>
              <a:rPr lang="en-US" dirty="0" smtClean="0"/>
              <a:t>(default) will get </a:t>
            </a:r>
            <a:r>
              <a:rPr lang="en-US" smtClean="0"/>
              <a:t>the value, but if </a:t>
            </a:r>
            <a:r>
              <a:rPr lang="en-US" dirty="0" smtClean="0"/>
              <a:t>not present, return a default value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orElseGet</a:t>
            </a:r>
            <a:r>
              <a:rPr lang="en-US" dirty="0" smtClean="0"/>
              <a:t>(x -&gt; y) will get the value, but if not present it calls a function</a:t>
            </a:r>
          </a:p>
        </p:txBody>
      </p:sp>
    </p:spTree>
    <p:extLst>
      <p:ext uri="{BB962C8B-B14F-4D97-AF65-F5344CB8AC3E}">
        <p14:creationId xmlns:p14="http://schemas.microsoft.com/office/powerpoint/2010/main" val="3798502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987" y="374035"/>
            <a:ext cx="8153013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Robotics Stream </a:t>
            </a:r>
            <a:r>
              <a:rPr lang="en-US" dirty="0" smtClean="0"/>
              <a:t>Uses</a:t>
            </a:r>
            <a:endParaRPr lang="en-US" b="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2404187"/>
            <a:ext cx="8238153" cy="341632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String values = </a:t>
            </a:r>
            <a:r>
              <a:rPr lang="en-US" dirty="0" err="1"/>
              <a:t>entries.keySet</a:t>
            </a:r>
            <a:r>
              <a:rPr lang="en-US" dirty="0"/>
              <a:t>().stream()</a:t>
            </a:r>
          </a:p>
          <a:p>
            <a:r>
              <a:rPr lang="en-US" dirty="0" smtClean="0"/>
              <a:t>	.</a:t>
            </a:r>
            <a:r>
              <a:rPr lang="en-US" dirty="0"/>
              <a:t>sorted()</a:t>
            </a:r>
          </a:p>
          <a:p>
            <a:r>
              <a:rPr lang="en-US" dirty="0" smtClean="0"/>
              <a:t>	.</a:t>
            </a:r>
            <a:r>
              <a:rPr lang="en-US" dirty="0"/>
              <a:t>map(k -&gt; </a:t>
            </a:r>
            <a:r>
              <a:rPr lang="en-US" dirty="0" err="1"/>
              <a:t>entries.get</a:t>
            </a:r>
            <a:r>
              <a:rPr lang="en-US" dirty="0"/>
              <a:t>(k))</a:t>
            </a:r>
          </a:p>
          <a:p>
            <a:r>
              <a:rPr lang="en-US" dirty="0" smtClean="0"/>
              <a:t>	.</a:t>
            </a:r>
            <a:r>
              <a:rPr lang="en-US" dirty="0"/>
              <a:t>map(Object::</a:t>
            </a:r>
            <a:r>
              <a:rPr lang="en-US" dirty="0" err="1"/>
              <a:t>toString</a:t>
            </a:r>
            <a:r>
              <a:rPr lang="en-US" dirty="0"/>
              <a:t>)</a:t>
            </a:r>
          </a:p>
          <a:p>
            <a:r>
              <a:rPr lang="en-US" dirty="0" smtClean="0"/>
              <a:t>	.</a:t>
            </a:r>
            <a:r>
              <a:rPr lang="en-US" dirty="0"/>
              <a:t>collect(</a:t>
            </a:r>
            <a:r>
              <a:rPr lang="en-US" dirty="0" err="1"/>
              <a:t>Collectors.joining</a:t>
            </a:r>
            <a:r>
              <a:rPr lang="en-US" dirty="0"/>
              <a:t>(", "));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 smtClean="0"/>
              <a:t>This takes a list of keys from the Map ‘entries’ and uses streaming to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S</a:t>
            </a:r>
            <a:r>
              <a:rPr lang="en-US" altLang="en-US" dirty="0" smtClean="0"/>
              <a:t>ort the list alphabetically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Map the</a:t>
            </a: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stream of keys to their values from the Map container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baseline="0" dirty="0" smtClean="0"/>
              <a:t>Map</a:t>
            </a:r>
            <a:r>
              <a:rPr lang="en-US" altLang="en-US" dirty="0" smtClean="0"/>
              <a:t> the values to their String representations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Collect</a:t>
            </a: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the separate Strings into a single String separated by commas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baseline="0" dirty="0" smtClean="0"/>
              <a:t>values</a:t>
            </a:r>
            <a:r>
              <a:rPr lang="en-US" altLang="en-US" dirty="0" smtClean="0"/>
              <a:t> ends up as “1, 2, 3” for example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896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Imperative vs Declarative</a:t>
            </a:r>
            <a:endParaRPr lang="en-US" dirty="0"/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xmlns="" id="{24E18385-8BEA-4522-ABAA-5AB38F0D4FC2}"/>
              </a:ext>
            </a:extLst>
          </p:cNvPr>
          <p:cNvSpPr txBox="1">
            <a:spLocks/>
          </p:cNvSpPr>
          <p:nvPr/>
        </p:nvSpPr>
        <p:spPr>
          <a:xfrm>
            <a:off x="520698" y="2104888"/>
            <a:ext cx="5475290" cy="461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Imperative Programming</a:t>
            </a:r>
            <a:endParaRPr lang="en-US" dirty="0"/>
          </a:p>
        </p:txBody>
      </p:sp>
      <p:sp>
        <p:nvSpPr>
          <p:cNvPr id="5" name="Content Placeholder 15">
            <a:extLst>
              <a:ext uri="{FF2B5EF4-FFF2-40B4-BE49-F238E27FC236}">
                <a16:creationId xmlns:a16="http://schemas.microsoft.com/office/drawing/2014/main" xmlns="" id="{1DCFA8A2-3FB8-48CA-933D-0800A9D2A2A2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20698" y="2614224"/>
            <a:ext cx="5475290" cy="383470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dirty="0" smtClean="0"/>
              <a:t>Focus on HOW to code an algorithm</a:t>
            </a:r>
            <a:endParaRPr lang="en-US" dirty="0"/>
          </a:p>
          <a:p>
            <a:pPr lvl="1">
              <a:buClr>
                <a:schemeClr val="accent2"/>
              </a:buClr>
            </a:pPr>
            <a:r>
              <a:rPr lang="en-US" dirty="0" smtClean="0"/>
              <a:t>Data viewed as a discrete snapshot in time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Organized around the low level instructions that can be given to a computer – boiler plate not given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Object orientation associates operations on data with the data as a state which can be manipulated.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Suffers from difficulty in handling concurrency and complex relationships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xmlns="" id="{640A3223-3DA3-4CF2-82B6-1447667547BD}"/>
              </a:ext>
            </a:extLst>
          </p:cNvPr>
          <p:cNvSpPr txBox="1">
            <a:spLocks/>
          </p:cNvSpPr>
          <p:nvPr/>
        </p:nvSpPr>
        <p:spPr>
          <a:xfrm>
            <a:off x="6186713" y="2104888"/>
            <a:ext cx="5475600" cy="4618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Declarative Programming</a:t>
            </a:r>
            <a:endParaRPr lang="en-US" dirty="0"/>
          </a:p>
        </p:txBody>
      </p:sp>
      <p:sp>
        <p:nvSpPr>
          <p:cNvPr id="7" name="Content Placeholder 17">
            <a:extLst>
              <a:ext uri="{FF2B5EF4-FFF2-40B4-BE49-F238E27FC236}">
                <a16:creationId xmlns:a16="http://schemas.microsoft.com/office/drawing/2014/main" xmlns="" id="{C955AFB3-173C-4848-B3E9-1375591B297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186713" y="2614224"/>
            <a:ext cx="5475600" cy="4107418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US" dirty="0" smtClean="0"/>
              <a:t>Focus on WHAT is the algorithm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Data is viewed as a continuous flow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Organized around high level processes needed to solve the problem – provides boiler plate code</a:t>
            </a:r>
          </a:p>
          <a:p>
            <a:pPr lvl="2">
              <a:buClr>
                <a:schemeClr val="accent2"/>
              </a:buClr>
            </a:pPr>
            <a:r>
              <a:rPr lang="en-US" dirty="0" smtClean="0"/>
              <a:t>More like SQL queries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Object orientation can still be used to organize but emphasis is on the functions over the data.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Is more difficult to debug since it is not always easy to view the data state</a:t>
            </a:r>
          </a:p>
        </p:txBody>
      </p:sp>
    </p:spTree>
    <p:extLst>
      <p:ext uri="{BB962C8B-B14F-4D97-AF65-F5344CB8AC3E}">
        <p14:creationId xmlns:p14="http://schemas.microsoft.com/office/powerpoint/2010/main" val="186190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8063" y="688668"/>
            <a:ext cx="6718021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First Class </a:t>
            </a:r>
            <a:r>
              <a:rPr lang="en-US" b="0" dirty="0" smtClean="0"/>
              <a:t>Functions</a:t>
            </a:r>
            <a:endParaRPr lang="en-US" b="0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xmlns="" id="{55EACD59-7C51-4810-94C6-BCB4D12346DC}"/>
              </a:ext>
            </a:extLst>
          </p:cNvPr>
          <p:cNvSpPr txBox="1">
            <a:spLocks/>
          </p:cNvSpPr>
          <p:nvPr/>
        </p:nvSpPr>
        <p:spPr>
          <a:xfrm>
            <a:off x="421670" y="1365704"/>
            <a:ext cx="11333569" cy="535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Everything in computer memory is really just data of one type or another. </a:t>
            </a:r>
          </a:p>
          <a:p>
            <a:r>
              <a:rPr lang="en-US" dirty="0" smtClean="0"/>
              <a:t>Functions are essentially just an array of instructions, so:</a:t>
            </a:r>
          </a:p>
          <a:p>
            <a:pPr lvl="1"/>
            <a:r>
              <a:rPr lang="en-US" dirty="0" smtClean="0"/>
              <a:t>Variables could be used to reference &amp; store functions</a:t>
            </a:r>
          </a:p>
          <a:p>
            <a:pPr lvl="1"/>
            <a:r>
              <a:rPr lang="en-US" dirty="0" smtClean="0"/>
              <a:t>Functions could be used to create other functions</a:t>
            </a:r>
          </a:p>
          <a:p>
            <a:pPr lvl="1"/>
            <a:r>
              <a:rPr lang="en-US" dirty="0" smtClean="0"/>
              <a:t>Functions could be passed to other functions to change an algorithm</a:t>
            </a:r>
          </a:p>
          <a:p>
            <a:r>
              <a:rPr lang="en-US" dirty="0" smtClean="0"/>
              <a:t>Actual function types depend on the types of data being passed into the function and returned as a result</a:t>
            </a:r>
          </a:p>
          <a:p>
            <a:pPr lvl="1"/>
            <a:r>
              <a:rPr lang="en-US" dirty="0" smtClean="0"/>
              <a:t>Defined by </a:t>
            </a:r>
            <a:r>
              <a:rPr lang="en-US" b="1" dirty="0" smtClean="0"/>
              <a:t>Functional Interfaces</a:t>
            </a:r>
            <a:r>
              <a:rPr lang="en-US" dirty="0" smtClean="0"/>
              <a:t> which are interfaces with only </a:t>
            </a:r>
            <a:r>
              <a:rPr lang="en-US" b="1" dirty="0" smtClean="0"/>
              <a:t>one</a:t>
            </a:r>
            <a:r>
              <a:rPr lang="en-US" dirty="0" smtClean="0"/>
              <a:t> function.</a:t>
            </a:r>
          </a:p>
          <a:p>
            <a:pPr lvl="2"/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@</a:t>
            </a:r>
            <a:r>
              <a:rPr lang="en-US" altLang="en-US" dirty="0" err="1">
                <a:solidFill>
                  <a:srgbClr val="BBB529"/>
                </a:solidFill>
                <a:latin typeface="Source Code Pro Semibold" panose="020B0609030403020204" pitchFamily="49" charset="0"/>
              </a:rPr>
              <a:t>FunctionalInterface</a:t>
            </a:r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public interface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Function&lt;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T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, 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R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&gt; { 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R </a:t>
            </a:r>
            <a:r>
              <a:rPr lang="en-US" altLang="en-US" dirty="0">
                <a:solidFill>
                  <a:srgbClr val="FFC66D"/>
                </a:solidFill>
                <a:latin typeface="Source Code Pro Semibold" panose="020B0609030403020204" pitchFamily="49" charset="0"/>
              </a:rPr>
              <a:t>apply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(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T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t)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; 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}</a:t>
            </a:r>
            <a:endParaRPr lang="en-US" dirty="0" smtClean="0"/>
          </a:p>
          <a:p>
            <a:pPr lvl="2"/>
            <a:r>
              <a:rPr lang="en-US" dirty="0" smtClean="0"/>
              <a:t>This example accepts one parameter of one type and returns an object of another</a:t>
            </a:r>
          </a:p>
          <a:p>
            <a:pPr lvl="2"/>
            <a:r>
              <a:rPr lang="en-US" dirty="0" smtClean="0"/>
              <a:t>Think of a functional type as a </a:t>
            </a:r>
            <a:r>
              <a:rPr lang="en-US" b="1" dirty="0" smtClean="0"/>
              <a:t>special container type for code </a:t>
            </a:r>
            <a:r>
              <a:rPr lang="en-US" dirty="0" smtClean="0"/>
              <a:t>that operates on an input object of type T and output an object of type R.</a:t>
            </a:r>
          </a:p>
          <a:p>
            <a:pPr lvl="2"/>
            <a:r>
              <a:rPr lang="en-US" altLang="en-US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Function&lt;String, Integer&gt; </a:t>
            </a:r>
            <a:r>
              <a:rPr lang="en-US" altLang="en-US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myStringToIntegerFunction</a:t>
            </a:r>
            <a:r>
              <a:rPr lang="en-US" altLang="en-US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;</a:t>
            </a:r>
            <a:endParaRPr lang="en-US" dirty="0" smtClean="0"/>
          </a:p>
          <a:p>
            <a:pPr lvl="1"/>
            <a:r>
              <a:rPr lang="en-US" dirty="0" smtClean="0"/>
              <a:t>These interfaces do not need to be inherited by a class in order to be used</a:t>
            </a:r>
          </a:p>
          <a:p>
            <a:pPr lvl="2"/>
            <a:r>
              <a:rPr lang="en-US" dirty="0" smtClean="0"/>
              <a:t>Java takes care of implementing the interface with the function by constructing a properly formed anonymous class that wraps the call to the function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460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8063" y="688668"/>
            <a:ext cx="6718021" cy="677036"/>
          </a:xfrm>
        </p:spPr>
        <p:txBody>
          <a:bodyPr>
            <a:normAutofit fontScale="90000"/>
          </a:bodyPr>
          <a:lstStyle/>
          <a:p>
            <a:r>
              <a:rPr lang="en-US" b="0" dirty="0" smtClean="0"/>
              <a:t>Predefined Function TYPES</a:t>
            </a:r>
            <a:endParaRPr lang="en-US" b="0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xmlns="" id="{55EACD59-7C51-4810-94C6-BCB4D12346DC}"/>
              </a:ext>
            </a:extLst>
          </p:cNvPr>
          <p:cNvSpPr txBox="1">
            <a:spLocks/>
          </p:cNvSpPr>
          <p:nvPr/>
        </p:nvSpPr>
        <p:spPr>
          <a:xfrm>
            <a:off x="441335" y="1365704"/>
            <a:ext cx="11333569" cy="549229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Java has predefined common function types – here are some examples</a:t>
            </a:r>
          </a:p>
          <a:p>
            <a:pPr lvl="1"/>
            <a:r>
              <a:rPr lang="en-US" dirty="0" smtClean="0"/>
              <a:t>Consumer – accepts a parameter but returns void</a:t>
            </a:r>
          </a:p>
          <a:p>
            <a:pPr lvl="2"/>
            <a:r>
              <a:rPr lang="en-US" dirty="0" smtClean="0"/>
              <a:t>Used to perform an operation on an object</a:t>
            </a:r>
          </a:p>
          <a:p>
            <a:pPr lvl="2"/>
            <a:r>
              <a:rPr lang="en-US" altLang="en-US" dirty="0" smtClean="0">
                <a:solidFill>
                  <a:srgbClr val="BBB529"/>
                </a:solidFill>
                <a:latin typeface="Source Code Pro Semibold" panose="020B0609030403020204" pitchFamily="49" charset="0"/>
              </a:rPr>
              <a:t>@</a:t>
            </a:r>
            <a:r>
              <a:rPr lang="en-US" altLang="en-US" dirty="0" err="1" smtClean="0">
                <a:solidFill>
                  <a:srgbClr val="BBB529"/>
                </a:solidFill>
                <a:latin typeface="Source Code Pro Semibold" panose="020B0609030403020204" pitchFamily="49" charset="0"/>
              </a:rPr>
              <a:t>FunctionalInterface</a:t>
            </a:r>
            <a:r>
              <a:rPr lang="en-US" altLang="en-US" dirty="0" smtClean="0">
                <a:solidFill>
                  <a:srgbClr val="BBB529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 smtClean="0">
                <a:solidFill>
                  <a:srgbClr val="CC7832"/>
                </a:solidFill>
                <a:latin typeface="Source Code Pro Semibold" panose="020B0609030403020204" pitchFamily="49" charset="0"/>
              </a:rPr>
              <a:t>public 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interface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Consumer&lt;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T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&gt; 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{ </a:t>
            </a:r>
            <a:r>
              <a:rPr lang="en-US" altLang="en-US" dirty="0" smtClean="0">
                <a:solidFill>
                  <a:srgbClr val="CC7832"/>
                </a:solidFill>
                <a:latin typeface="Source Code Pro Semibold" panose="020B0609030403020204" pitchFamily="49" charset="0"/>
              </a:rPr>
              <a:t>void </a:t>
            </a:r>
            <a:r>
              <a:rPr lang="en-US" altLang="en-US" dirty="0">
                <a:solidFill>
                  <a:srgbClr val="FFC66D"/>
                </a:solidFill>
                <a:latin typeface="Source Code Pro Semibold" panose="020B0609030403020204" pitchFamily="49" charset="0"/>
              </a:rPr>
              <a:t>accept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(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T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t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)</a:t>
            </a:r>
            <a:r>
              <a:rPr lang="en-US" altLang="en-US" dirty="0" smtClean="0">
                <a:solidFill>
                  <a:srgbClr val="CC7832"/>
                </a:solidFill>
                <a:latin typeface="Source Code Pro Semibold" panose="020B0609030403020204" pitchFamily="49" charset="0"/>
              </a:rPr>
              <a:t>; 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}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lvl="1"/>
            <a:r>
              <a:rPr lang="en-US" dirty="0" smtClean="0"/>
              <a:t>Supplier – no parameters, returns an object</a:t>
            </a:r>
          </a:p>
          <a:p>
            <a:pPr lvl="2"/>
            <a:r>
              <a:rPr lang="en-US" dirty="0" smtClean="0"/>
              <a:t>Used to access data from an object or construct default objects</a:t>
            </a:r>
          </a:p>
          <a:p>
            <a:pPr lvl="2"/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@</a:t>
            </a:r>
            <a:r>
              <a:rPr lang="en-US" altLang="en-US" dirty="0" err="1">
                <a:solidFill>
                  <a:srgbClr val="BBB529"/>
                </a:solidFill>
                <a:latin typeface="Source Code Pro Semibold" panose="020B0609030403020204" pitchFamily="49" charset="0"/>
              </a:rPr>
              <a:t>FunctionalInterface</a:t>
            </a:r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public interface 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Supplier&lt;</a:t>
            </a:r>
            <a:r>
              <a:rPr lang="en-US" altLang="en-US" dirty="0" smtClean="0">
                <a:solidFill>
                  <a:srgbClr val="507874"/>
                </a:solidFill>
                <a:latin typeface="Source Code Pro Semibold" panose="020B0609030403020204" pitchFamily="49" charset="0"/>
              </a:rPr>
              <a:t>R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&gt;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{ </a:t>
            </a:r>
            <a:r>
              <a:rPr lang="en-US" altLang="en-US" dirty="0" smtClean="0">
                <a:solidFill>
                  <a:srgbClr val="CC7832"/>
                </a:solidFill>
                <a:latin typeface="Source Code Pro Semibold" panose="020B0609030403020204" pitchFamily="49" charset="0"/>
              </a:rPr>
              <a:t>R </a:t>
            </a:r>
            <a:r>
              <a:rPr lang="en-US" altLang="en-US" dirty="0" smtClean="0">
                <a:solidFill>
                  <a:srgbClr val="FFC66D"/>
                </a:solidFill>
                <a:latin typeface="Source Code Pro Semibold" panose="020B0609030403020204" pitchFamily="49" charset="0"/>
              </a:rPr>
              <a:t>get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()</a:t>
            </a:r>
            <a:r>
              <a:rPr lang="en-US" altLang="en-US" dirty="0" smtClean="0">
                <a:solidFill>
                  <a:srgbClr val="CC7832"/>
                </a:solidFill>
                <a:latin typeface="Source Code Pro Semibold" panose="020B0609030403020204" pitchFamily="49" charset="0"/>
              </a:rPr>
              <a:t>; 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}</a:t>
            </a:r>
          </a:p>
          <a:p>
            <a:pPr lvl="1"/>
            <a:r>
              <a:rPr lang="en-US" dirty="0" smtClean="0"/>
              <a:t>Predicate – accepts a parameter and returns a Boolean</a:t>
            </a:r>
          </a:p>
          <a:p>
            <a:pPr lvl="2"/>
            <a:r>
              <a:rPr lang="en-US" dirty="0" smtClean="0"/>
              <a:t>Used to perform tests on an object</a:t>
            </a:r>
          </a:p>
          <a:p>
            <a:pPr lvl="2"/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@</a:t>
            </a:r>
            <a:r>
              <a:rPr lang="en-US" altLang="en-US" dirty="0" err="1">
                <a:solidFill>
                  <a:srgbClr val="BBB529"/>
                </a:solidFill>
                <a:latin typeface="Source Code Pro Semibold" panose="020B0609030403020204" pitchFamily="49" charset="0"/>
              </a:rPr>
              <a:t>FunctionalInterface</a:t>
            </a:r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public interface 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Predicate&lt;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T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&gt;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{</a:t>
            </a:r>
            <a:r>
              <a:rPr lang="en-US" altLang="en-US" dirty="0" err="1">
                <a:solidFill>
                  <a:srgbClr val="CC7832"/>
                </a:solidFill>
                <a:latin typeface="Source Code Pro Semibold" panose="020B0609030403020204" pitchFamily="49" charset="0"/>
              </a:rPr>
              <a:t>boolean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FFC66D"/>
                </a:solidFill>
                <a:latin typeface="Source Code Pro Semibold" panose="020B0609030403020204" pitchFamily="49" charset="0"/>
              </a:rPr>
              <a:t>test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(T t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)</a:t>
            </a:r>
            <a:r>
              <a:rPr lang="en-US" altLang="en-US" dirty="0" smtClean="0">
                <a:solidFill>
                  <a:srgbClr val="CC7832"/>
                </a:solidFill>
                <a:latin typeface="Source Code Pro Semibold" panose="020B0609030403020204" pitchFamily="49" charset="0"/>
              </a:rPr>
              <a:t>;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}</a:t>
            </a:r>
            <a:endParaRPr lang="en-US" dirty="0" smtClean="0"/>
          </a:p>
          <a:p>
            <a:pPr lvl="1"/>
            <a:r>
              <a:rPr lang="en-US" dirty="0" smtClean="0"/>
              <a:t>Runnable – has no parameter or return types, just executes code</a:t>
            </a:r>
          </a:p>
          <a:p>
            <a:pPr lvl="2"/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@</a:t>
            </a:r>
            <a:r>
              <a:rPr lang="en-US" altLang="en-US" dirty="0" err="1">
                <a:solidFill>
                  <a:srgbClr val="BBB529"/>
                </a:solidFill>
                <a:latin typeface="Source Code Pro Semibold" panose="020B0609030403020204" pitchFamily="49" charset="0"/>
              </a:rPr>
              <a:t>FunctionalInterface</a:t>
            </a:r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public interface 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Runnable&lt;&gt; { </a:t>
            </a:r>
            <a:r>
              <a:rPr lang="en-US" altLang="en-US" dirty="0" smtClean="0">
                <a:solidFill>
                  <a:srgbClr val="CC7832"/>
                </a:solidFill>
                <a:latin typeface="Source Code Pro Semibold" panose="020B0609030403020204" pitchFamily="49" charset="0"/>
              </a:rPr>
              <a:t>void </a:t>
            </a:r>
            <a:r>
              <a:rPr lang="en-US" altLang="en-US" dirty="0" smtClean="0">
                <a:solidFill>
                  <a:srgbClr val="FFC66D"/>
                </a:solidFill>
                <a:latin typeface="Source Code Pro Semibold" panose="020B0609030403020204" pitchFamily="49" charset="0"/>
              </a:rPr>
              <a:t>run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()</a:t>
            </a:r>
            <a:r>
              <a:rPr lang="en-US" altLang="en-US" dirty="0" smtClean="0">
                <a:solidFill>
                  <a:srgbClr val="CC7832"/>
                </a:solidFill>
                <a:latin typeface="Source Code Pro Semibold" panose="020B0609030403020204" pitchFamily="49" charset="0"/>
              </a:rPr>
              <a:t>; 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}</a:t>
            </a:r>
            <a:endParaRPr lang="en-US" dirty="0"/>
          </a:p>
          <a:p>
            <a:pPr lvl="1"/>
            <a:r>
              <a:rPr lang="en-US" dirty="0" smtClean="0"/>
              <a:t>Comparator – takes 2 parameters and returns a Boolean</a:t>
            </a:r>
          </a:p>
          <a:p>
            <a:pPr lvl="2"/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@</a:t>
            </a:r>
            <a:r>
              <a:rPr lang="en-US" altLang="en-US" dirty="0" err="1">
                <a:solidFill>
                  <a:srgbClr val="BBB529"/>
                </a:solidFill>
                <a:latin typeface="Source Code Pro Semibold" panose="020B0609030403020204" pitchFamily="49" charset="0"/>
              </a:rPr>
              <a:t>FunctionalInterface</a:t>
            </a:r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public interface 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Comparator&lt;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T</a:t>
            </a:r>
            <a:r>
              <a:rPr lang="en-US" altLang="en-US" dirty="0" smtClean="0">
                <a:solidFill>
                  <a:srgbClr val="507874"/>
                </a:solidFill>
                <a:latin typeface="Source Code Pro Semibold" panose="020B0609030403020204" pitchFamily="49" charset="0"/>
              </a:rPr>
              <a:t>, R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&gt;</a:t>
            </a:r>
            <a:endParaRPr lang="en-US" dirty="0" smtClean="0"/>
          </a:p>
          <a:p>
            <a:pPr lvl="1"/>
            <a:r>
              <a:rPr lang="en-US" dirty="0" err="1" smtClean="0"/>
              <a:t>BiFunction</a:t>
            </a:r>
            <a:r>
              <a:rPr lang="en-US" dirty="0" smtClean="0"/>
              <a:t> – takes 2 parameters and returns a third</a:t>
            </a:r>
          </a:p>
          <a:p>
            <a:pPr lvl="2"/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@</a:t>
            </a:r>
            <a:r>
              <a:rPr lang="en-US" altLang="en-US" dirty="0" err="1">
                <a:solidFill>
                  <a:srgbClr val="BBB529"/>
                </a:solidFill>
                <a:latin typeface="Source Code Pro Semibold" panose="020B0609030403020204" pitchFamily="49" charset="0"/>
              </a:rPr>
              <a:t>FunctionalInterface</a:t>
            </a:r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public interface </a:t>
            </a:r>
            <a:r>
              <a:rPr lang="en-US" altLang="en-US" dirty="0" err="1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BiFunction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&lt;</a:t>
            </a:r>
            <a:r>
              <a:rPr lang="en-US" altLang="en-US" dirty="0" smtClean="0">
                <a:solidFill>
                  <a:srgbClr val="507874"/>
                </a:solidFill>
                <a:latin typeface="Source Code Pro Semibold" panose="020B0609030403020204" pitchFamily="49" charset="0"/>
              </a:rPr>
              <a:t>T, U, 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R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&gt;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330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331236"/>
            <a:ext cx="8610600" cy="904006"/>
          </a:xfrm>
        </p:spPr>
        <p:txBody>
          <a:bodyPr/>
          <a:lstStyle/>
          <a:p>
            <a:r>
              <a:rPr lang="en-US" dirty="0" smtClean="0"/>
              <a:t>Method References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378" y="1367201"/>
            <a:ext cx="1180698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Method References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the operator ‘::’ to create a reference to a method of its function type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Static class methods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These are functions that exist globally as part of their classes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Function&lt;String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,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Integer&gt; </a:t>
            </a:r>
            <a:r>
              <a:rPr lang="en-US" altLang="en-US" dirty="0" err="1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convertToInteger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= </a:t>
            </a:r>
            <a:r>
              <a:rPr lang="en-US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ource Code Pro Semibold" panose="020B0609030403020204" pitchFamily="49" charset="0"/>
              </a:rPr>
              <a:t>Integer::</a:t>
            </a:r>
            <a:r>
              <a:rPr lang="en-US" altLang="en-US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ource Code Pro Semibold" panose="020B0609030403020204" pitchFamily="49" charset="0"/>
              </a:rPr>
              <a:t>valueOf</a:t>
            </a:r>
            <a:r>
              <a:rPr lang="en-US" alt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ource Code Pro Semibold" panose="020B0609030403020204" pitchFamily="49" charset="0"/>
              </a:rPr>
              <a:t>;</a:t>
            </a:r>
            <a:endParaRPr lang="en-US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Integer </a:t>
            </a:r>
            <a:r>
              <a:rPr lang="en-US" altLang="en-US" dirty="0" err="1">
                <a:solidFill>
                  <a:srgbClr val="A9B7C6"/>
                </a:solidFill>
                <a:latin typeface="Source Code Pro Semibold" panose="020B0609030403020204" pitchFamily="49" charset="0"/>
              </a:rPr>
              <a:t>myInt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 = </a:t>
            </a:r>
            <a:r>
              <a:rPr lang="en-US" altLang="en-US" dirty="0" err="1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convertToInteger.</a:t>
            </a:r>
            <a:r>
              <a:rPr lang="en-US" alt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ource Code Pro Semibold" panose="020B0609030403020204" pitchFamily="49" charset="0"/>
              </a:rPr>
              <a:t>apply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(</a:t>
            </a:r>
            <a:r>
              <a:rPr lang="en-US" altLang="en-US" dirty="0">
                <a:solidFill>
                  <a:srgbClr val="6A8759"/>
                </a:solidFill>
                <a:latin typeface="Source Code Pro Semibold" panose="020B0609030403020204" pitchFamily="49" charset="0"/>
              </a:rPr>
              <a:t>"1234</a:t>
            </a:r>
            <a:r>
              <a:rPr lang="en-US" altLang="en-US" dirty="0" smtClean="0">
                <a:solidFill>
                  <a:srgbClr val="6A8759"/>
                </a:solidFill>
                <a:latin typeface="Source Code Pro Semibold" panose="020B0609030403020204" pitchFamily="49" charset="0"/>
              </a:rPr>
              <a:t>"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)</a:t>
            </a:r>
            <a:r>
              <a:rPr lang="en-US" altLang="en-US" dirty="0" smtClean="0">
                <a:solidFill>
                  <a:srgbClr val="CC7832"/>
                </a:solidFill>
                <a:latin typeface="Source Code Pro Semibold" panose="020B0609030403020204" pitchFamily="49" charset="0"/>
              </a:rPr>
              <a:t>;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Instance methods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These functions can only be called from an instance of their class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Two ways to create them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First parameter is the object type to use, the second is the return type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String </a:t>
            </a:r>
            <a:r>
              <a:rPr lang="en-US" altLang="en-US" dirty="0" err="1">
                <a:solidFill>
                  <a:srgbClr val="A9B7C6"/>
                </a:solidFill>
                <a:latin typeface="Source Code Pro Semibold" panose="020B0609030403020204" pitchFamily="49" charset="0"/>
              </a:rPr>
              <a:t>aStringVariable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 = “This is a string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”;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Function&lt;String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,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Integer&gt; </a:t>
            </a:r>
            <a:r>
              <a:rPr lang="en-US" altLang="en-US" dirty="0" err="1">
                <a:solidFill>
                  <a:srgbClr val="A9B7C6"/>
                </a:solidFill>
                <a:latin typeface="Source Code Pro Semibold" panose="020B0609030403020204" pitchFamily="49" charset="0"/>
              </a:rPr>
              <a:t>getLength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 = </a:t>
            </a:r>
            <a:r>
              <a:rPr lang="en-US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ource Code Pro Semibold" panose="020B0609030403020204" pitchFamily="49" charset="0"/>
              </a:rPr>
              <a:t>String::</a:t>
            </a:r>
            <a:r>
              <a:rPr lang="en-US" altLang="en-US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ource Code Pro Semibold" panose="020B0609030403020204" pitchFamily="49" charset="0"/>
              </a:rPr>
              <a:t>length</a:t>
            </a:r>
            <a:r>
              <a:rPr lang="en-US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ource Code Pro Semibold" panose="020B0609030403020204" pitchFamily="49" charset="0"/>
              </a:rPr>
              <a:t>;</a:t>
            </a:r>
            <a:endParaRPr lang="en-US" altLang="en-US" dirty="0" smtClean="0">
              <a:solidFill>
                <a:srgbClr val="A9B7C6"/>
              </a:solidFill>
              <a:latin typeface="Source Code Pro Semibold" panose="020B0609030403020204" pitchFamily="49" charset="0"/>
            </a:endParaRP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Integer length = </a:t>
            </a:r>
            <a:r>
              <a:rPr lang="en-US" altLang="en-US" dirty="0" err="1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getLength.</a:t>
            </a:r>
            <a:r>
              <a:rPr lang="en-US" alt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ource Code Pro Semibold" panose="020B0609030403020204" pitchFamily="49" charset="0"/>
              </a:rPr>
              <a:t>apply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(</a:t>
            </a:r>
            <a:r>
              <a:rPr lang="en-US" altLang="en-US" dirty="0" err="1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aStringVariable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);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dirty="0"/>
              <a:t>This </a:t>
            </a:r>
            <a:r>
              <a:rPr lang="en-US" dirty="0" smtClean="0"/>
              <a:t>function reference </a:t>
            </a:r>
            <a:r>
              <a:rPr lang="en-US" dirty="0"/>
              <a:t>can be used on ANY string that is passed as a parameter</a:t>
            </a:r>
            <a:endParaRPr lang="en-US" dirty="0" smtClean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Create the reference using an INSTANCE of a type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String </a:t>
            </a:r>
            <a:r>
              <a:rPr lang="en-US" altLang="en-US" dirty="0" err="1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aStringVariable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 = “This is a string”;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Supplier&lt;Integer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&gt; </a:t>
            </a:r>
            <a:r>
              <a:rPr lang="en-US" altLang="en-US" dirty="0" err="1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getAStringVariableLength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= </a:t>
            </a:r>
            <a:r>
              <a:rPr lang="en-US" altLang="en-US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ource Code Pro Semibold" panose="020B0609030403020204" pitchFamily="49" charset="0"/>
              </a:rPr>
              <a:t>aStringVariable</a:t>
            </a:r>
            <a:r>
              <a:rPr lang="en-US" alt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ource Code Pro Semibold" panose="020B0609030403020204" pitchFamily="49" charset="0"/>
              </a:rPr>
              <a:t>::</a:t>
            </a:r>
            <a:r>
              <a:rPr lang="en-US" altLang="en-US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ource Code Pro Semibold" panose="020B0609030403020204" pitchFamily="49" charset="0"/>
              </a:rPr>
              <a:t>length</a:t>
            </a:r>
            <a:r>
              <a:rPr lang="en-US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ource Code Pro Semibold" panose="020B0609030403020204" pitchFamily="49" charset="0"/>
              </a:rPr>
              <a:t>;</a:t>
            </a:r>
            <a:endParaRPr lang="en-US" dirty="0"/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Integer length = </a:t>
            </a:r>
            <a:r>
              <a:rPr lang="en-US" altLang="en-US" dirty="0" err="1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getAStringVariableLength.</a:t>
            </a:r>
            <a:r>
              <a:rPr lang="en-US" alt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ource Code Pro Semibold" panose="020B0609030403020204" pitchFamily="49" charset="0"/>
              </a:rPr>
              <a:t>get</a:t>
            </a:r>
            <a:r>
              <a:rPr lang="en-US" altLang="en-US" dirty="0" smtClean="0">
                <a:solidFill>
                  <a:srgbClr val="A9B7C6"/>
                </a:solidFill>
                <a:latin typeface="Source Code Pro Semibold" panose="020B0609030403020204" pitchFamily="49" charset="0"/>
              </a:rPr>
              <a:t>();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dirty="0"/>
              <a:t>This </a:t>
            </a:r>
            <a:r>
              <a:rPr lang="en-US" dirty="0" smtClean="0"/>
              <a:t>function reference </a:t>
            </a:r>
            <a:r>
              <a:rPr lang="en-US" dirty="0"/>
              <a:t>can </a:t>
            </a:r>
            <a:r>
              <a:rPr lang="en-US" dirty="0" smtClean="0"/>
              <a:t>ONLY be </a:t>
            </a:r>
            <a:r>
              <a:rPr lang="en-US" dirty="0"/>
              <a:t>used </a:t>
            </a:r>
            <a:r>
              <a:rPr lang="en-US" dirty="0" smtClean="0"/>
              <a:t>on the instance it was created with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85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3071" y="688668"/>
            <a:ext cx="8153013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HOW JAVA IMPLEMENTS FCF</a:t>
            </a:r>
            <a:endParaRPr lang="en-US" b="0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xmlns="" id="{55EACD59-7C51-4810-94C6-BCB4D12346DC}"/>
              </a:ext>
            </a:extLst>
          </p:cNvPr>
          <p:cNvSpPr txBox="1">
            <a:spLocks/>
          </p:cNvSpPr>
          <p:nvPr/>
        </p:nvSpPr>
        <p:spPr>
          <a:xfrm>
            <a:off x="421670" y="1365704"/>
            <a:ext cx="11333569" cy="535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@</a:t>
            </a:r>
            <a:r>
              <a:rPr lang="en-US" altLang="en-US" dirty="0" err="1">
                <a:solidFill>
                  <a:srgbClr val="BBB529"/>
                </a:solidFill>
                <a:latin typeface="Source Code Pro Semibold" panose="020B0609030403020204" pitchFamily="49" charset="0"/>
              </a:rPr>
              <a:t>FunctionalInterface</a:t>
            </a:r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public interface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Function&lt;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T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, 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R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&gt; { 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R </a:t>
            </a:r>
            <a:r>
              <a:rPr lang="en-US" altLang="en-US" dirty="0">
                <a:solidFill>
                  <a:srgbClr val="FFC66D"/>
                </a:solidFill>
                <a:latin typeface="Source Code Pro Semibold" panose="020B0609030403020204" pitchFamily="49" charset="0"/>
              </a:rPr>
              <a:t>apply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(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T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t)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;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}</a:t>
            </a:r>
            <a:endParaRPr lang="en-US" dirty="0"/>
          </a:p>
          <a:p>
            <a:pPr marL="457200" lvl="1" indent="0">
              <a:buNone/>
            </a:pPr>
            <a:endParaRPr lang="en-US" altLang="en-US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Source Code Pro Semibold" panose="020B0609030403020204" pitchFamily="49" charset="0"/>
            </a:endParaRPr>
          </a:p>
          <a:p>
            <a:pPr marL="457200" lvl="1" indent="0">
              <a:buNone/>
            </a:pPr>
            <a:r>
              <a:rPr lang="en-US" altLang="en-US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Function&lt;String</a:t>
            </a:r>
            <a:r>
              <a:rPr lang="en-US" altLang="en-US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, Integer&gt; </a:t>
            </a:r>
            <a:r>
              <a:rPr lang="en-US" altLang="en-US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myStringToIntegerFunction</a:t>
            </a:r>
            <a:r>
              <a:rPr lang="en-US" altLang="en-US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 = String::length;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/>
              <a:t>THIS IS ESSENTIALLY WHAT JAVA DOES BEHIND THE SCENES:</a:t>
            </a:r>
          </a:p>
          <a:p>
            <a:pPr marL="457200" lvl="1" indent="0">
              <a:buNone/>
            </a:pPr>
            <a:r>
              <a:rPr lang="en-US" i="1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public </a:t>
            </a:r>
            <a:r>
              <a:rPr lang="en-US" i="1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class Anonymous implements Function&lt;String, Integer&gt; {</a:t>
            </a:r>
          </a:p>
          <a:p>
            <a:pPr marL="457200" lvl="1" indent="0">
              <a:buNone/>
            </a:pPr>
            <a:r>
              <a:rPr lang="en-US" i="1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	public Integer </a:t>
            </a:r>
            <a:r>
              <a:rPr lang="en-US" b="1" i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apply</a:t>
            </a:r>
            <a:r>
              <a:rPr lang="en-US" i="1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(String </a:t>
            </a:r>
            <a:r>
              <a:rPr lang="en-US" i="1" dirty="0" err="1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aString</a:t>
            </a:r>
            <a:r>
              <a:rPr lang="en-US" i="1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i="1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		return </a:t>
            </a:r>
            <a:r>
              <a:rPr lang="en-US" i="1" dirty="0" err="1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aString.length</a:t>
            </a:r>
            <a:r>
              <a:rPr lang="en-US" i="1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i="1" dirty="0">
                <a:latin typeface="Source Code Pro" panose="020B0509030403020204" pitchFamily="49" charset="0"/>
                <a:ea typeface="Source Code Pro" panose="020B0509030403020204" pitchFamily="49" charset="0"/>
              </a:rPr>
              <a:t>	}</a:t>
            </a:r>
          </a:p>
          <a:p>
            <a:pPr marL="457200" lvl="1" indent="0">
              <a:buNone/>
            </a:pPr>
            <a:r>
              <a:rPr lang="en-US" i="1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 smtClean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// Then you can do this:</a:t>
            </a:r>
            <a:endParaRPr lang="en-US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Integer </a:t>
            </a:r>
            <a:r>
              <a:rPr lang="en-US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theLength</a:t>
            </a:r>
            <a:r>
              <a:rPr lang="en-US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 = </a:t>
            </a:r>
            <a:r>
              <a:rPr lang="en-US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myStringToIntegerFunction.apply</a:t>
            </a:r>
            <a:r>
              <a:rPr lang="en-US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(); </a:t>
            </a:r>
          </a:p>
          <a:p>
            <a:pPr marL="457200" lvl="1" indent="0">
              <a:buNone/>
            </a:pPr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// </a:t>
            </a:r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Call </a:t>
            </a:r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the apply function which has been instantiated with the</a:t>
            </a:r>
          </a:p>
          <a:p>
            <a:pPr marL="457200" lvl="1" indent="0">
              <a:buNone/>
            </a:pPr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// length function call on the String parameter</a:t>
            </a:r>
          </a:p>
        </p:txBody>
      </p:sp>
    </p:spTree>
    <p:extLst>
      <p:ext uri="{BB962C8B-B14F-4D97-AF65-F5344CB8AC3E}">
        <p14:creationId xmlns:p14="http://schemas.microsoft.com/office/powerpoint/2010/main" val="543470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3071" y="688668"/>
            <a:ext cx="8153013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Lambda Functions</a:t>
            </a:r>
            <a:endParaRPr lang="en-US" b="0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xmlns="" id="{55EACD59-7C51-4810-94C6-BCB4D12346DC}"/>
              </a:ext>
            </a:extLst>
          </p:cNvPr>
          <p:cNvSpPr txBox="1">
            <a:spLocks/>
          </p:cNvSpPr>
          <p:nvPr/>
        </p:nvSpPr>
        <p:spPr>
          <a:xfrm>
            <a:off x="421670" y="1365704"/>
            <a:ext cx="11333569" cy="535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dirty="0" smtClean="0">
                <a:ea typeface="Source Code Pro" panose="020B0509030403020204" pitchFamily="49" charset="0"/>
              </a:rPr>
              <a:t>Mary had a little </a:t>
            </a:r>
            <a:r>
              <a:rPr lang="en-US" dirty="0" err="1" smtClean="0">
                <a:ea typeface="Source Code Pro" panose="020B0509030403020204" pitchFamily="49" charset="0"/>
              </a:rPr>
              <a:t>lamba</a:t>
            </a:r>
            <a:r>
              <a:rPr lang="en-US" dirty="0" smtClean="0">
                <a:ea typeface="Source Code Pro" panose="020B0509030403020204" pitchFamily="49" charset="0"/>
              </a:rPr>
              <a:t>, whose name she didn’t know</a:t>
            </a:r>
          </a:p>
          <a:p>
            <a:pPr marL="457200" lvl="1" indent="0">
              <a:buNone/>
            </a:pPr>
            <a:r>
              <a:rPr lang="en-US" dirty="0" smtClean="0">
                <a:ea typeface="Source Code Pro" panose="020B0509030403020204" pitchFamily="49" charset="0"/>
              </a:rPr>
              <a:t>And everywhere her function matched, that lambda was sure to go</a:t>
            </a:r>
          </a:p>
          <a:p>
            <a:pPr marL="457200" lvl="1" indent="0">
              <a:buNone/>
            </a:pPr>
            <a:endParaRPr lang="en-US" dirty="0">
              <a:ea typeface="Source Code Pro" panose="020B0509030403020204" pitchFamily="49" charset="0"/>
            </a:endParaRPr>
          </a:p>
          <a:p>
            <a:pPr lvl="1"/>
            <a:r>
              <a:rPr lang="en-US" dirty="0" smtClean="0">
                <a:ea typeface="Source Code Pro" panose="020B0509030403020204" pitchFamily="49" charset="0"/>
              </a:rPr>
              <a:t>A Lambda is an unnamed function that is stored as a reference to a function type</a:t>
            </a:r>
          </a:p>
          <a:p>
            <a:pPr lvl="1"/>
            <a:r>
              <a:rPr lang="en-US" dirty="0" smtClean="0">
                <a:ea typeface="Source Code Pro" panose="020B0509030403020204" pitchFamily="49" charset="0"/>
              </a:rPr>
              <a:t>Used to write custom functions inline with code instead of separate functions</a:t>
            </a:r>
          </a:p>
          <a:p>
            <a:pPr lvl="1"/>
            <a:endParaRPr lang="en-US" dirty="0" smtClean="0">
              <a:ea typeface="Source Code Pro" panose="020B0509030403020204" pitchFamily="49" charset="0"/>
            </a:endParaRPr>
          </a:p>
          <a:p>
            <a:pPr lvl="1"/>
            <a:r>
              <a:rPr lang="en-US" dirty="0" smtClean="0">
                <a:ea typeface="Source Code Pro" panose="020B0509030403020204" pitchFamily="49" charset="0"/>
              </a:rPr>
              <a:t>It uses a special syntax to define the function – the arrow operator ‘</a:t>
            </a:r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-&gt;</a:t>
            </a:r>
            <a:r>
              <a:rPr lang="en-US" dirty="0" smtClean="0">
                <a:ea typeface="Source Code Pro" panose="020B0509030403020204" pitchFamily="49" charset="0"/>
              </a:rPr>
              <a:t>’</a:t>
            </a:r>
          </a:p>
          <a:p>
            <a:pPr lvl="2"/>
            <a:r>
              <a:rPr lang="en-US" dirty="0" smtClean="0">
                <a:ea typeface="Source Code Pro" panose="020B0509030403020204" pitchFamily="49" charset="0"/>
              </a:rPr>
              <a:t>(parameters) </a:t>
            </a:r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-&gt;</a:t>
            </a:r>
            <a:r>
              <a:rPr lang="en-US" dirty="0" smtClean="0">
                <a:ea typeface="Source Code Pro" panose="020B0509030403020204" pitchFamily="49" charset="0"/>
              </a:rPr>
              <a:t> </a:t>
            </a:r>
            <a:r>
              <a:rPr lang="en-US" dirty="0" err="1" smtClean="0">
                <a:ea typeface="Source Code Pro" panose="020B0509030403020204" pitchFamily="49" charset="0"/>
              </a:rPr>
              <a:t>function_body</a:t>
            </a:r>
            <a:r>
              <a:rPr lang="en-US" dirty="0" smtClean="0">
                <a:ea typeface="Source Code Pro" panose="020B0509030403020204" pitchFamily="49" charset="0"/>
              </a:rPr>
              <a:t> </a:t>
            </a:r>
          </a:p>
          <a:p>
            <a:pPr lvl="2"/>
            <a:endParaRPr lang="en-US" dirty="0">
              <a:ea typeface="Source Code Pro" panose="020B0509030403020204" pitchFamily="49" charset="0"/>
            </a:endParaRPr>
          </a:p>
          <a:p>
            <a:pPr marL="457200" lvl="1" indent="0">
              <a:buNone/>
            </a:pPr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@</a:t>
            </a:r>
            <a:r>
              <a:rPr lang="en-US" altLang="en-US" dirty="0" err="1">
                <a:solidFill>
                  <a:srgbClr val="BBB529"/>
                </a:solidFill>
                <a:latin typeface="Source Code Pro Semibold" panose="020B0609030403020204" pitchFamily="49" charset="0"/>
              </a:rPr>
              <a:t>FunctionalInterface</a:t>
            </a:r>
            <a:r>
              <a:rPr lang="en-US" altLang="en-US" dirty="0">
                <a:solidFill>
                  <a:srgbClr val="BBB529"/>
                </a:solidFill>
                <a:latin typeface="Source Code Pro Semibold" panose="020B0609030403020204" pitchFamily="49" charset="0"/>
              </a:rPr>
              <a:t> 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public interface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Function&lt;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T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, 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R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&gt; { 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R </a:t>
            </a:r>
            <a:r>
              <a:rPr lang="en-US" altLang="en-US" dirty="0">
                <a:solidFill>
                  <a:srgbClr val="FFC66D"/>
                </a:solidFill>
                <a:latin typeface="Source Code Pro Semibold" panose="020B0609030403020204" pitchFamily="49" charset="0"/>
              </a:rPr>
              <a:t>apply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(</a:t>
            </a:r>
            <a:r>
              <a:rPr lang="en-US" altLang="en-US" dirty="0">
                <a:solidFill>
                  <a:srgbClr val="507874"/>
                </a:solidFill>
                <a:latin typeface="Source Code Pro Semibold" panose="020B0609030403020204" pitchFamily="49" charset="0"/>
              </a:rPr>
              <a:t>T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t)</a:t>
            </a:r>
            <a:r>
              <a:rPr lang="en-US" altLang="en-US" dirty="0">
                <a:solidFill>
                  <a:srgbClr val="CC7832"/>
                </a:solidFill>
                <a:latin typeface="Source Code Pro Semibold" panose="020B0609030403020204" pitchFamily="49" charset="0"/>
              </a:rPr>
              <a:t>; </a:t>
            </a:r>
            <a:r>
              <a:rPr lang="en-US" altLang="en-US" dirty="0">
                <a:solidFill>
                  <a:srgbClr val="A9B7C6"/>
                </a:solidFill>
                <a:latin typeface="Source Code Pro Semibold" panose="020B0609030403020204" pitchFamily="49" charset="0"/>
              </a:rPr>
              <a:t>}</a:t>
            </a:r>
            <a:endParaRPr lang="en-US" dirty="0"/>
          </a:p>
          <a:p>
            <a:pPr marL="457200" lvl="1" indent="0">
              <a:buNone/>
            </a:pPr>
            <a:endParaRPr lang="en-US" altLang="en-US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Source Code Pro Semibold" panose="020B0609030403020204" pitchFamily="49" charset="0"/>
            </a:endParaRPr>
          </a:p>
          <a:p>
            <a:pPr marL="457200" lvl="1" indent="0">
              <a:buNone/>
            </a:pPr>
            <a:r>
              <a:rPr lang="en-US" altLang="en-US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Function&lt;String, Integer&gt; </a:t>
            </a:r>
            <a:r>
              <a:rPr lang="en-US" altLang="en-US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myStringToIntegerFunction</a:t>
            </a:r>
            <a:r>
              <a:rPr lang="en-US" altLang="en-US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 = </a:t>
            </a:r>
            <a:endParaRPr lang="en-US" altLang="en-US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Source Code Pro Semibold" panose="020B0609030403020204" pitchFamily="49" charset="0"/>
            </a:endParaRPr>
          </a:p>
          <a:p>
            <a:pPr marL="457200" lvl="1" indent="0">
              <a:buNone/>
            </a:pPr>
            <a:r>
              <a:rPr lang="en-US" altLang="en-US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	</a:t>
            </a:r>
            <a:r>
              <a:rPr lang="en-US" altLang="en-US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(String </a:t>
            </a:r>
            <a:r>
              <a:rPr lang="en-US" altLang="en-US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aString</a:t>
            </a:r>
            <a:r>
              <a:rPr lang="en-US" altLang="en-US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) -&gt; </a:t>
            </a:r>
            <a:r>
              <a:rPr lang="en-US" altLang="en-US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aString.length</a:t>
            </a:r>
            <a:r>
              <a:rPr lang="en-US" altLang="en-US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Source Code Pro Semibold" panose="020B0609030403020204" pitchFamily="49" charset="0"/>
              </a:rPr>
              <a:t>() + 5;</a:t>
            </a:r>
            <a:endParaRPr lang="en-US" dirty="0"/>
          </a:p>
          <a:p>
            <a:pPr lvl="1"/>
            <a:endParaRPr lang="en-US" dirty="0" smtClean="0">
              <a:ea typeface="Source Code Pro" panose="020B050903040302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Integer </a:t>
            </a:r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result 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= </a:t>
            </a:r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myStringToIntegerFunction.</a:t>
            </a:r>
            <a:r>
              <a:rPr lang="en-US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ource Code Pro" panose="020B0509030403020204" pitchFamily="49" charset="0"/>
                <a:ea typeface="Source Code Pro" panose="020B0509030403020204" pitchFamily="49" charset="0"/>
              </a:rPr>
              <a:t>apply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();</a:t>
            </a:r>
            <a:endParaRPr lang="en-US" dirty="0" smtClean="0">
              <a:ea typeface="Source Code Pro" panose="020B0509030403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136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987" y="374035"/>
            <a:ext cx="8153013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HIGH Order Functions</a:t>
            </a:r>
            <a:endParaRPr lang="en-US" b="0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xmlns="" id="{55EACD59-7C51-4810-94C6-BCB4D12346DC}"/>
              </a:ext>
            </a:extLst>
          </p:cNvPr>
          <p:cNvSpPr txBox="1">
            <a:spLocks/>
          </p:cNvSpPr>
          <p:nvPr/>
        </p:nvSpPr>
        <p:spPr>
          <a:xfrm>
            <a:off x="858431" y="1188723"/>
            <a:ext cx="11333569" cy="535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>
                <a:ea typeface="Source Code Pro" panose="020B0509030403020204" pitchFamily="49" charset="0"/>
              </a:rPr>
              <a:t>A High Order Function has one of more of these</a:t>
            </a:r>
          </a:p>
          <a:p>
            <a:pPr lvl="2"/>
            <a:r>
              <a:rPr lang="en-US" dirty="0" smtClean="0">
                <a:ea typeface="Source Code Pro" panose="020B0509030403020204" pitchFamily="49" charset="0"/>
              </a:rPr>
              <a:t>A parameter that is a function type</a:t>
            </a:r>
          </a:p>
          <a:p>
            <a:pPr lvl="2"/>
            <a:r>
              <a:rPr lang="en-US" dirty="0" smtClean="0">
                <a:ea typeface="Source Code Pro" panose="020B0509030403020204" pitchFamily="49" charset="0"/>
              </a:rPr>
              <a:t>A result that is a function type</a:t>
            </a:r>
          </a:p>
          <a:p>
            <a:pPr lvl="1"/>
            <a:r>
              <a:rPr lang="en-US" dirty="0" smtClean="0">
                <a:ea typeface="Source Code Pro" panose="020B0509030403020204" pitchFamily="49" charset="0"/>
              </a:rPr>
              <a:t>Example (pseudocode):</a:t>
            </a:r>
          </a:p>
          <a:p>
            <a:pPr lvl="2"/>
            <a:r>
              <a:rPr lang="en-US" sz="1600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Supplier&lt;Integer&gt; </a:t>
            </a:r>
            <a:r>
              <a:rPr lang="en-US" sz="1600" dirty="0" err="1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myFunction</a:t>
            </a:r>
            <a:r>
              <a:rPr lang="en-US" sz="1600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(Consumer&lt;String&gt; </a:t>
            </a:r>
            <a:r>
              <a:rPr lang="en-US" sz="1600" dirty="0" err="1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internalFunction</a:t>
            </a:r>
            <a:r>
              <a:rPr lang="en-US" sz="1600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, String </a:t>
            </a:r>
            <a:r>
              <a:rPr lang="en-US" sz="1600" dirty="0" err="1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aString</a:t>
            </a:r>
            <a:r>
              <a:rPr lang="en-US" sz="1600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) {</a:t>
            </a:r>
          </a:p>
          <a:p>
            <a:pPr marL="914400" lvl="2" indent="0">
              <a:buNone/>
            </a:pPr>
            <a:r>
              <a:rPr lang="en-US" sz="1600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	</a:t>
            </a:r>
            <a:r>
              <a:rPr lang="en-US" sz="1600" dirty="0" err="1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internalFunction.apply</a:t>
            </a:r>
            <a:r>
              <a:rPr lang="en-US" sz="1600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(</a:t>
            </a:r>
            <a:r>
              <a:rPr lang="en-US" sz="1600" dirty="0" err="1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aString</a:t>
            </a:r>
            <a:r>
              <a:rPr lang="en-US" sz="1600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); // apply the supplied function</a:t>
            </a:r>
          </a:p>
          <a:p>
            <a:pPr marL="914400" lvl="2" indent="0">
              <a:buNone/>
            </a:pPr>
            <a:r>
              <a:rPr lang="en-US" sz="16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	</a:t>
            </a:r>
            <a:r>
              <a:rPr lang="en-US" sz="1600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return () -&gt; </a:t>
            </a:r>
            <a:r>
              <a:rPr lang="en-US" sz="1600" dirty="0" err="1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aString.length</a:t>
            </a:r>
            <a:r>
              <a:rPr lang="en-US" sz="1600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();  // returns a lambda </a:t>
            </a:r>
          </a:p>
          <a:p>
            <a:pPr marL="914400" lvl="2" indent="0">
              <a:buNone/>
            </a:pPr>
            <a:r>
              <a:rPr lang="en-US" sz="1600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}</a:t>
            </a:r>
            <a:endParaRPr lang="en-US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 lvl="1"/>
            <a:r>
              <a:rPr lang="en-US" dirty="0" smtClean="0">
                <a:ea typeface="Source Code Pro" panose="020B0509030403020204" pitchFamily="49" charset="0"/>
              </a:rPr>
              <a:t>When a function is passed as a parameter</a:t>
            </a:r>
          </a:p>
          <a:p>
            <a:pPr lvl="2"/>
            <a:r>
              <a:rPr lang="en-US" dirty="0" smtClean="0">
                <a:ea typeface="Source Code Pro" panose="020B0509030403020204" pitchFamily="49" charset="0"/>
              </a:rPr>
              <a:t>Can be used to customize the function according to the needs of another class</a:t>
            </a:r>
          </a:p>
          <a:p>
            <a:pPr lvl="3"/>
            <a:r>
              <a:rPr lang="en-US" dirty="0" smtClean="0">
                <a:ea typeface="Source Code Pro" panose="020B0509030403020204" pitchFamily="49" charset="0"/>
              </a:rPr>
              <a:t>Strategy Design pattern</a:t>
            </a:r>
          </a:p>
          <a:p>
            <a:pPr lvl="2"/>
            <a:r>
              <a:rPr lang="en-US" dirty="0" smtClean="0">
                <a:ea typeface="Source Code Pro" panose="020B0509030403020204" pitchFamily="49" charset="0"/>
              </a:rPr>
              <a:t>Can be used as a form of Dependency Injection (Supplier functions)</a:t>
            </a:r>
          </a:p>
          <a:p>
            <a:pPr lvl="1"/>
            <a:r>
              <a:rPr lang="en-US" dirty="0" smtClean="0">
                <a:ea typeface="Source Code Pro" panose="020B0509030403020204" pitchFamily="49" charset="0"/>
              </a:rPr>
              <a:t>When a function returns a function as a result</a:t>
            </a:r>
          </a:p>
          <a:p>
            <a:pPr lvl="2"/>
            <a:r>
              <a:rPr lang="en-US" dirty="0" smtClean="0">
                <a:ea typeface="Source Code Pro" panose="020B0509030403020204" pitchFamily="49" charset="0"/>
              </a:rPr>
              <a:t>Can be used to supply the functions used in a Strategy Design pattern</a:t>
            </a:r>
          </a:p>
          <a:p>
            <a:pPr lvl="2"/>
            <a:r>
              <a:rPr lang="en-US" dirty="0" smtClean="0">
                <a:ea typeface="Source Code Pro" panose="020B0509030403020204" pitchFamily="49" charset="0"/>
              </a:rPr>
              <a:t>Can be used to simplify a complex first-order function (Currying)</a:t>
            </a:r>
          </a:p>
          <a:p>
            <a:pPr lvl="1"/>
            <a:r>
              <a:rPr lang="en-US" dirty="0" smtClean="0">
                <a:ea typeface="Source Code Pro" panose="020B0509030403020204" pitchFamily="49" charset="0"/>
              </a:rPr>
              <a:t>When a function both accepts functional parameters and returns a function</a:t>
            </a:r>
          </a:p>
          <a:p>
            <a:pPr lvl="2"/>
            <a:r>
              <a:rPr lang="en-US" dirty="0" smtClean="0">
                <a:ea typeface="Source Code Pro" panose="020B0509030403020204" pitchFamily="49" charset="0"/>
              </a:rPr>
              <a:t>Rare: </a:t>
            </a:r>
            <a:r>
              <a:rPr lang="en-US" dirty="0">
                <a:ea typeface="Source Code Pro" panose="020B0509030403020204" pitchFamily="49" charset="0"/>
              </a:rPr>
              <a:t>Can </a:t>
            </a:r>
            <a:r>
              <a:rPr lang="en-US" dirty="0" smtClean="0">
                <a:ea typeface="Source Code Pro" panose="020B0509030403020204" pitchFamily="49" charset="0"/>
              </a:rPr>
              <a:t>also be </a:t>
            </a:r>
            <a:r>
              <a:rPr lang="en-US" dirty="0">
                <a:ea typeface="Source Code Pro" panose="020B0509030403020204" pitchFamily="49" charset="0"/>
              </a:rPr>
              <a:t>used </a:t>
            </a:r>
            <a:r>
              <a:rPr lang="en-US" dirty="0" smtClean="0">
                <a:ea typeface="Source Code Pro" panose="020B0509030403020204" pitchFamily="49" charset="0"/>
              </a:rPr>
              <a:t>with Currying or other types of function construction</a:t>
            </a:r>
            <a:endParaRPr lang="en-US" dirty="0">
              <a:ea typeface="Source Code Pro" panose="020B0509030403020204" pitchFamily="49" charset="0"/>
            </a:endParaRPr>
          </a:p>
          <a:p>
            <a:pPr lvl="2"/>
            <a:endParaRPr lang="en-US" dirty="0" smtClean="0">
              <a:ea typeface="Source Code Pro" panose="020B0509030403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65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987" y="374035"/>
            <a:ext cx="8153013" cy="677036"/>
          </a:xfrm>
        </p:spPr>
        <p:txBody>
          <a:bodyPr>
            <a:normAutofit/>
          </a:bodyPr>
          <a:lstStyle/>
          <a:p>
            <a:r>
              <a:rPr lang="en-US" dirty="0" smtClean="0"/>
              <a:t>Other USEFUL concepts</a:t>
            </a:r>
            <a:endParaRPr lang="en-US" b="0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xmlns="" id="{55EACD59-7C51-4810-94C6-BCB4D12346DC}"/>
              </a:ext>
            </a:extLst>
          </p:cNvPr>
          <p:cNvSpPr txBox="1">
            <a:spLocks/>
          </p:cNvSpPr>
          <p:nvPr/>
        </p:nvSpPr>
        <p:spPr>
          <a:xfrm>
            <a:off x="255640" y="1414865"/>
            <a:ext cx="11493910" cy="535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sz="2000" dirty="0" smtClean="0">
                <a:latin typeface="+mj-lt"/>
                <a:ea typeface="Source Code Pro" panose="020B0509030403020204" pitchFamily="49" charset="0"/>
              </a:rPr>
              <a:t>Currying</a:t>
            </a:r>
          </a:p>
          <a:p>
            <a:pPr lvl="3"/>
            <a:r>
              <a:rPr lang="en-US" dirty="0" smtClean="0">
                <a:ea typeface="Source Code Pro" panose="020B0509030403020204" pitchFamily="49" charset="0"/>
              </a:rPr>
              <a:t>Named for Haskell Brooks Curry – not Indian food; Haskell is a functional programming language</a:t>
            </a:r>
          </a:p>
          <a:p>
            <a:pPr lvl="4"/>
            <a:r>
              <a:rPr lang="en-US" dirty="0" smtClean="0">
                <a:ea typeface="Source Code Pro" panose="020B0509030403020204" pitchFamily="49" charset="0"/>
              </a:rPr>
              <a:t>But may be responsible for popularity of Thai &amp; Indian food among programmers?</a:t>
            </a:r>
          </a:p>
          <a:p>
            <a:pPr lvl="3"/>
            <a:r>
              <a:rPr lang="en-US" dirty="0" smtClean="0">
                <a:ea typeface="Source Code Pro" panose="020B0509030403020204" pitchFamily="49" charset="0"/>
              </a:rPr>
              <a:t>It is the process of breaking down a function that requires multiple arguments into a series of functions that only take one argument and return a function that takes the next argument.</a:t>
            </a:r>
          </a:p>
          <a:p>
            <a:pPr lvl="3"/>
            <a:r>
              <a:rPr lang="en-US" dirty="0" smtClean="0">
                <a:ea typeface="Source Code Pro" panose="020B0509030403020204" pitchFamily="49" charset="0"/>
              </a:rPr>
              <a:t>Instead of</a:t>
            </a:r>
          </a:p>
          <a:p>
            <a:pPr lvl="4"/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i</a:t>
            </a:r>
            <a:r>
              <a:rPr lang="en-US" dirty="0" err="1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nt</a:t>
            </a:r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 x = f(a, b); // Where f is defined as Integer f(T a, U b);</a:t>
            </a:r>
          </a:p>
          <a:p>
            <a:pPr lvl="4"/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i</a:t>
            </a:r>
            <a:r>
              <a:rPr lang="en-US" dirty="0" err="1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nt</a:t>
            </a:r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 x = g(a)(b); </a:t>
            </a:r>
          </a:p>
          <a:p>
            <a:pPr lvl="5"/>
            <a:r>
              <a:rPr lang="en-US" dirty="0" smtClean="0">
                <a:latin typeface="Source Code Pro" panose="020B0509030403020204" pitchFamily="49" charset="0"/>
                <a:ea typeface="Source Code Pro" panose="020B0509030403020204" pitchFamily="49" charset="0"/>
              </a:rPr>
              <a:t>// Where g is defined as Function&lt;U, Integer&gt; g(T a) -&gt; h(U b);</a:t>
            </a:r>
          </a:p>
          <a:p>
            <a:pPr lvl="3"/>
            <a:r>
              <a:rPr lang="en-US" dirty="0" smtClean="0">
                <a:ea typeface="Source Code Pro" panose="020B0509030403020204" pitchFamily="49" charset="0"/>
              </a:rPr>
              <a:t>If you don’t quite get this, that’s OK, just need to know it is possible</a:t>
            </a:r>
          </a:p>
          <a:p>
            <a:pPr lvl="2"/>
            <a:r>
              <a:rPr lang="en-US" sz="2000" dirty="0" smtClean="0">
                <a:ea typeface="Source Code Pro" panose="020B0509030403020204" pitchFamily="49" charset="0"/>
              </a:rPr>
              <a:t>Recursion</a:t>
            </a:r>
          </a:p>
          <a:p>
            <a:pPr lvl="3"/>
            <a:r>
              <a:rPr lang="en-US" dirty="0" smtClean="0">
                <a:ea typeface="Source Code Pro" panose="020B0509030403020204" pitchFamily="49" charset="0"/>
              </a:rPr>
              <a:t>A recursive function is one that eventually calls itself, creating a loop in the code</a:t>
            </a:r>
          </a:p>
          <a:p>
            <a:pPr lvl="3"/>
            <a:r>
              <a:rPr lang="en-US" dirty="0" smtClean="0">
                <a:ea typeface="Source Code Pro" panose="020B0509030403020204" pitchFamily="49" charset="0"/>
              </a:rPr>
              <a:t>This is how pure functional programming languages handle writing loops</a:t>
            </a:r>
          </a:p>
          <a:p>
            <a:pPr lvl="3"/>
            <a:r>
              <a:rPr lang="en-US" dirty="0" smtClean="0">
                <a:ea typeface="Source Code Pro" panose="020B0509030403020204" pitchFamily="49" charset="0"/>
              </a:rPr>
              <a:t>Can be used to iterate over a container of data or perform iterative calculations</a:t>
            </a:r>
          </a:p>
          <a:p>
            <a:pPr lvl="4"/>
            <a:r>
              <a:rPr lang="en-US" dirty="0" smtClean="0">
                <a:ea typeface="Source Code Pro" panose="020B0509030403020204" pitchFamily="49" charset="0"/>
              </a:rPr>
              <a:t>Tail or head recursion is typically used, passing increasingly smaller chunks of a list recursively</a:t>
            </a:r>
          </a:p>
          <a:p>
            <a:pPr lvl="3"/>
            <a:r>
              <a:rPr lang="en-US" dirty="0" smtClean="0">
                <a:ea typeface="Source Code Pro" panose="020B0509030403020204" pitchFamily="49" charset="0"/>
              </a:rPr>
              <a:t>Can cause infinite loops or stack-overflows if not written properly</a:t>
            </a:r>
          </a:p>
          <a:p>
            <a:pPr lvl="3"/>
            <a:endParaRPr lang="en-US" dirty="0" smtClean="0">
              <a:ea typeface="Source Code Pro" panose="020B0509030403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3186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1047</TotalTime>
  <Words>1680</Words>
  <Application>Microsoft Office PowerPoint</Application>
  <PresentationFormat>Widescreen</PresentationFormat>
  <Paragraphs>249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Source Code Pro</vt:lpstr>
      <vt:lpstr>Source Code Pro Light</vt:lpstr>
      <vt:lpstr>Source Code Pro Semibold</vt:lpstr>
      <vt:lpstr>Vapor Trail</vt:lpstr>
      <vt:lpstr>Modern Java Programming</vt:lpstr>
      <vt:lpstr>Imperative vs Declarative</vt:lpstr>
      <vt:lpstr>First Class Functions</vt:lpstr>
      <vt:lpstr>Predefined Function TYPES</vt:lpstr>
      <vt:lpstr>Method References</vt:lpstr>
      <vt:lpstr>HOW JAVA IMPLEMENTS FCF</vt:lpstr>
      <vt:lpstr>Lambda Functions</vt:lpstr>
      <vt:lpstr>HIGH Order Functions</vt:lpstr>
      <vt:lpstr>Other USEFUL concepts</vt:lpstr>
      <vt:lpstr>Immutable Data</vt:lpstr>
      <vt:lpstr>Streams</vt:lpstr>
      <vt:lpstr>ROBOTICS Stream Uses</vt:lpstr>
      <vt:lpstr>Stream Operations</vt:lpstr>
      <vt:lpstr>Optional Data TYPE</vt:lpstr>
      <vt:lpstr>Robotics Stream Uses</vt:lpstr>
    </vt:vector>
  </TitlesOfParts>
  <Company>Marian,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Java Programming</dc:title>
  <dc:creator>Curtis Rozeboom</dc:creator>
  <cp:lastModifiedBy>Curtis Rozeboom</cp:lastModifiedBy>
  <cp:revision>60</cp:revision>
  <dcterms:created xsi:type="dcterms:W3CDTF">2019-05-20T19:06:12Z</dcterms:created>
  <dcterms:modified xsi:type="dcterms:W3CDTF">2019-09-11T12:53:55Z</dcterms:modified>
</cp:coreProperties>
</file>