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3" r:id="rId15"/>
    <p:sldId id="271" r:id="rId16"/>
    <p:sldId id="268" r:id="rId17"/>
    <p:sldId id="269" r:id="rId18"/>
    <p:sldId id="27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019" y="3296264"/>
            <a:ext cx="4748981" cy="35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SOLID Design Principles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706715"/>
          </a:xfrm>
        </p:spPr>
        <p:txBody>
          <a:bodyPr>
            <a:normAutofit/>
          </a:bodyPr>
          <a:lstStyle/>
          <a:p>
            <a:r>
              <a:rPr lang="en-US" dirty="0" smtClean="0"/>
              <a:t>The Underlying Theory of Design Patterns in Code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with extra memes!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8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8" y="2991434"/>
            <a:ext cx="5295900" cy="3562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58" y="1837730"/>
            <a:ext cx="4895850" cy="695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21" y="2991434"/>
            <a:ext cx="5343525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5558" y="914400"/>
            <a:ext cx="629699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Each implementation of </a:t>
            </a:r>
            <a:r>
              <a:rPr lang="en-US" dirty="0" err="1" smtClean="0">
                <a:solidFill>
                  <a:schemeClr val="bg1"/>
                </a:solidFill>
              </a:rPr>
              <a:t>InventoryLedgerConstruction</a:t>
            </a:r>
            <a:r>
              <a:rPr lang="en-US" dirty="0" smtClean="0">
                <a:solidFill>
                  <a:schemeClr val="bg1"/>
                </a:solidFill>
              </a:rPr>
              <a:t> must observe the same constraints and produce an </a:t>
            </a:r>
            <a:r>
              <a:rPr lang="en-US" dirty="0" err="1" smtClean="0">
                <a:solidFill>
                  <a:schemeClr val="bg1"/>
                </a:solidFill>
              </a:rPr>
              <a:t>InventoryLedgerEntry</a:t>
            </a:r>
            <a:r>
              <a:rPr lang="en-US" dirty="0" smtClean="0">
                <a:solidFill>
                  <a:schemeClr val="bg1"/>
                </a:solidFill>
              </a:rPr>
              <a:t> object with similar expectations.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meme show me some c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59"/>
            <a:ext cx="28289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5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8840" cy="3067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747" y="764373"/>
            <a:ext cx="9205453" cy="1293028"/>
          </a:xfrm>
        </p:spPr>
        <p:txBody>
          <a:bodyPr/>
          <a:lstStyle/>
          <a:p>
            <a:r>
              <a:rPr lang="en-US" dirty="0" smtClean="0"/>
              <a:t>Interface segregation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9348" y="2355742"/>
            <a:ext cx="10812651" cy="4502258"/>
          </a:xfrm>
        </p:spPr>
        <p:txBody>
          <a:bodyPr>
            <a:normAutofit/>
          </a:bodyPr>
          <a:lstStyle/>
          <a:p>
            <a:r>
              <a:rPr lang="en-US" dirty="0" smtClean="0"/>
              <a:t>Talk to the interface because the implementation is encapsulated!</a:t>
            </a:r>
          </a:p>
          <a:p>
            <a:r>
              <a:rPr lang="en-US" dirty="0" smtClean="0"/>
              <a:t>Creates a documented contract between client and implementation code</a:t>
            </a:r>
          </a:p>
          <a:p>
            <a:r>
              <a:rPr lang="en-US" dirty="0" smtClean="0"/>
              <a:t>This principle is a major part of ensuring the correct use of the others</a:t>
            </a:r>
          </a:p>
          <a:p>
            <a:pPr lvl="1"/>
            <a:r>
              <a:rPr lang="en-US" dirty="0" smtClean="0"/>
              <a:t>SRP – an interface should be singular in its responsibility, enables division</a:t>
            </a:r>
          </a:p>
          <a:p>
            <a:pPr lvl="1"/>
            <a:r>
              <a:rPr lang="en-US" dirty="0" smtClean="0"/>
              <a:t>Open/Closed – an interface helps indicate possible vectors-of-change freedom</a:t>
            </a:r>
          </a:p>
          <a:p>
            <a:pPr lvl="1"/>
            <a:r>
              <a:rPr lang="en-US" dirty="0" err="1" smtClean="0"/>
              <a:t>Liskov</a:t>
            </a:r>
            <a:r>
              <a:rPr lang="en-US" dirty="0" smtClean="0"/>
              <a:t> – interfaces are documentation of implementation expectations</a:t>
            </a:r>
          </a:p>
          <a:p>
            <a:pPr lvl="1"/>
            <a:r>
              <a:rPr lang="en-US" dirty="0" smtClean="0"/>
              <a:t>Dependency Inversion – more on this later, but DI depends on IS to work</a:t>
            </a:r>
          </a:p>
          <a:p>
            <a:r>
              <a:rPr lang="en-US" dirty="0" smtClean="0"/>
              <a:t>When are interfaces not needed?</a:t>
            </a:r>
          </a:p>
          <a:p>
            <a:pPr lvl="1"/>
            <a:r>
              <a:rPr lang="en-US" dirty="0" smtClean="0"/>
              <a:t>When the implementation class would change along with its client class</a:t>
            </a:r>
          </a:p>
          <a:p>
            <a:pPr lvl="1"/>
            <a:r>
              <a:rPr lang="en-US" dirty="0" smtClean="0"/>
              <a:t>Essentially, in cases where SRP is important, but other principles aren’t</a:t>
            </a:r>
          </a:p>
          <a:p>
            <a:pPr lvl="1"/>
            <a:r>
              <a:rPr lang="en-US" dirty="0" smtClean="0"/>
              <a:t>Otherwise, always be utilizing objects via an interface, not an implementation!</a:t>
            </a:r>
          </a:p>
          <a:p>
            <a:r>
              <a:rPr lang="en-US" dirty="0" smtClean="0"/>
              <a:t>Every Design Pattern uses interfaces to accomplish the pattern goal</a:t>
            </a:r>
          </a:p>
        </p:txBody>
      </p:sp>
    </p:spTree>
    <p:extLst>
      <p:ext uri="{BB962C8B-B14F-4D97-AF65-F5344CB8AC3E}">
        <p14:creationId xmlns:p14="http://schemas.microsoft.com/office/powerpoint/2010/main" val="200418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44612" y="1574601"/>
            <a:ext cx="49358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These two interfaces are used by the </a:t>
            </a:r>
            <a:r>
              <a:rPr lang="en-US" dirty="0" err="1" smtClean="0">
                <a:solidFill>
                  <a:schemeClr val="bg1"/>
                </a:solidFill>
              </a:rPr>
              <a:t>ObjectRelationalMapperAbstractBase</a:t>
            </a:r>
            <a:r>
              <a:rPr lang="en-US" dirty="0" smtClean="0">
                <a:solidFill>
                  <a:schemeClr val="bg1"/>
                </a:solidFill>
              </a:rPr>
              <a:t> shown earlier.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first defines the way that this class is used by its clients and the second defines how it will use classes it interacts with.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getter for </a:t>
            </a:r>
            <a:r>
              <a:rPr lang="en-US" dirty="0" err="1" smtClean="0">
                <a:solidFill>
                  <a:schemeClr val="bg1"/>
                </a:solidFill>
              </a:rPr>
              <a:t>queryConstructor</a:t>
            </a:r>
            <a:r>
              <a:rPr lang="en-US" dirty="0" smtClean="0">
                <a:solidFill>
                  <a:schemeClr val="bg1"/>
                </a:solidFill>
              </a:rPr>
              <a:t> satisfies the implementation of the </a:t>
            </a:r>
            <a:r>
              <a:rPr lang="en-US" dirty="0" err="1" smtClean="0">
                <a:solidFill>
                  <a:schemeClr val="bg1"/>
                </a:solidFill>
              </a:rPr>
              <a:t>InventoryLedgerConstruction</a:t>
            </a:r>
            <a:r>
              <a:rPr lang="en-US" dirty="0" smtClean="0">
                <a:solidFill>
                  <a:schemeClr val="bg1"/>
                </a:solidFill>
              </a:rPr>
              <a:t> interface in ledger implementation classes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These aren’t the only interfaces used by the class, however. Can you count the number of interfaces? What are they?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" y="2391504"/>
            <a:ext cx="4895850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2" y="3143098"/>
            <a:ext cx="6862195" cy="298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53" y="1532067"/>
            <a:ext cx="2943225" cy="73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887" y="1513017"/>
            <a:ext cx="3895725" cy="752475"/>
          </a:xfrm>
          <a:prstGeom prst="rect">
            <a:avLst/>
          </a:prstGeom>
        </p:spPr>
      </p:pic>
      <p:sp>
        <p:nvSpPr>
          <p:cNvPr id="2" name="AutoShape 2" descr="Image result for meme show me some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meme show me some code"/>
          <p:cNvSpPr>
            <a:spLocks noChangeAspect="1" noChangeArrowheads="1"/>
          </p:cNvSpPr>
          <p:nvPr/>
        </p:nvSpPr>
        <p:spPr bwMode="auto">
          <a:xfrm>
            <a:off x="307975" y="7937"/>
            <a:ext cx="847466" cy="84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Image result for meme show me some co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00"/>
            <a:ext cx="2084439" cy="15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4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02" y="329499"/>
            <a:ext cx="9594860" cy="63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76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66" y="185980"/>
            <a:ext cx="9406394" cy="66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6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0" y="1263112"/>
            <a:ext cx="11909225" cy="54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02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139" y="1632586"/>
            <a:ext cx="1743075" cy="261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1440" cy="219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045" y="764373"/>
            <a:ext cx="8871155" cy="1293028"/>
          </a:xfrm>
        </p:spPr>
        <p:txBody>
          <a:bodyPr/>
          <a:lstStyle/>
          <a:p>
            <a:r>
              <a:rPr lang="en-US" dirty="0" smtClean="0"/>
              <a:t>Dependency injection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25" y="2194560"/>
            <a:ext cx="11281475" cy="45084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AKA – Inversion of Control</a:t>
            </a:r>
          </a:p>
          <a:p>
            <a:pPr lvl="1"/>
            <a:r>
              <a:rPr lang="en-US" dirty="0" smtClean="0"/>
              <a:t>The Flux Capacitor of programming - </a:t>
            </a:r>
            <a:r>
              <a:rPr lang="en-US" dirty="0"/>
              <a:t>i</a:t>
            </a:r>
            <a:r>
              <a:rPr lang="en-US" dirty="0" smtClean="0"/>
              <a:t>t’s what makes good design possible</a:t>
            </a:r>
          </a:p>
          <a:p>
            <a:r>
              <a:rPr lang="en-US" dirty="0" smtClean="0"/>
              <a:t>In order to satisfy the requirements of Open/Closed &amp; Interface Segregation</a:t>
            </a:r>
          </a:p>
          <a:p>
            <a:pPr lvl="1"/>
            <a:r>
              <a:rPr lang="en-US" dirty="0" smtClean="0"/>
              <a:t>No class should instantiate the non-local objects they depend on</a:t>
            </a:r>
          </a:p>
          <a:p>
            <a:pPr lvl="1"/>
            <a:r>
              <a:rPr lang="en-US" dirty="0" smtClean="0"/>
              <a:t>Quiz: Explain how does DI help satisfy Open/Closed?</a:t>
            </a:r>
          </a:p>
          <a:p>
            <a:pPr lvl="1"/>
            <a:r>
              <a:rPr lang="en-US" dirty="0" smtClean="0"/>
              <a:t>Dependencies </a:t>
            </a:r>
            <a:r>
              <a:rPr lang="en-US" dirty="0"/>
              <a:t>should satisfy </a:t>
            </a:r>
            <a:r>
              <a:rPr lang="en-US" dirty="0" err="1"/>
              <a:t>Liskov</a:t>
            </a:r>
            <a:r>
              <a:rPr lang="en-US" dirty="0"/>
              <a:t> </a:t>
            </a:r>
            <a:r>
              <a:rPr lang="en-US" dirty="0" smtClean="0"/>
              <a:t>principle</a:t>
            </a:r>
          </a:p>
          <a:p>
            <a:r>
              <a:rPr lang="en-US" dirty="0" smtClean="0"/>
              <a:t>Instead, implementation objects should be provided to the class through constructors or setters by way of Factory Methods or Abstract Factory classes</a:t>
            </a:r>
          </a:p>
          <a:p>
            <a:r>
              <a:rPr lang="en-US" dirty="0" smtClean="0"/>
              <a:t>This principle makes it necessary to have a way of ‘wiring’ classes together at startup as well as during run-time</a:t>
            </a:r>
          </a:p>
          <a:p>
            <a:pPr lvl="1"/>
            <a:r>
              <a:rPr lang="en-US" dirty="0" smtClean="0"/>
              <a:t>There are various frameworks that provide easy wiring specification</a:t>
            </a:r>
          </a:p>
          <a:p>
            <a:pPr lvl="1"/>
            <a:r>
              <a:rPr lang="en-US" dirty="0" smtClean="0"/>
              <a:t>Most common one is Spring with the use of @</a:t>
            </a:r>
            <a:r>
              <a:rPr lang="en-US" dirty="0" err="1" smtClean="0"/>
              <a:t>Autowired</a:t>
            </a:r>
            <a:r>
              <a:rPr lang="en-US" dirty="0" smtClean="0"/>
              <a:t> &amp; @Bean annotations</a:t>
            </a:r>
          </a:p>
          <a:p>
            <a:r>
              <a:rPr lang="en-US" dirty="0" smtClean="0"/>
              <a:t>Warning sign – instantiation with a ‘new’ operator, especially to an interface</a:t>
            </a:r>
          </a:p>
        </p:txBody>
      </p:sp>
    </p:spTree>
    <p:extLst>
      <p:ext uri="{BB962C8B-B14F-4D97-AF65-F5344CB8AC3E}">
        <p14:creationId xmlns:p14="http://schemas.microsoft.com/office/powerpoint/2010/main" val="148378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090" y="3228197"/>
            <a:ext cx="4972050" cy="230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241" y="1539551"/>
            <a:ext cx="6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a fairly simple example of how our code is using Spring’s dependency injection capability to enable the automatic wiring of classes together.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Midh’s</a:t>
            </a:r>
            <a:r>
              <a:rPr lang="en-US" dirty="0" smtClean="0">
                <a:solidFill>
                  <a:schemeClr val="bg1"/>
                </a:solidFill>
              </a:rPr>
              <a:t> new code uses it much more heavily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9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over inheritance principle – Bonus 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classes is preferred to inheritance for object-oriented design</a:t>
            </a:r>
          </a:p>
          <a:p>
            <a:r>
              <a:rPr lang="en-US" dirty="0" smtClean="0"/>
              <a:t>Inheritance means that a derived class IS-A type of the parent</a:t>
            </a:r>
          </a:p>
          <a:p>
            <a:pPr lvl="1"/>
            <a:r>
              <a:rPr lang="en-US" dirty="0" smtClean="0"/>
              <a:t>Quiz: How </a:t>
            </a:r>
            <a:r>
              <a:rPr lang="en-US" dirty="0"/>
              <a:t>might </a:t>
            </a:r>
            <a:r>
              <a:rPr lang="en-US" dirty="0" smtClean="0"/>
              <a:t>this violate </a:t>
            </a:r>
            <a:r>
              <a:rPr lang="en-US" dirty="0" err="1"/>
              <a:t>Liskov</a:t>
            </a:r>
            <a:r>
              <a:rPr lang="en-US" dirty="0"/>
              <a:t> Substitution, Open/Closed, SRP, </a:t>
            </a:r>
            <a:r>
              <a:rPr lang="en-US" dirty="0" err="1"/>
              <a:t>etc</a:t>
            </a:r>
            <a:r>
              <a:rPr lang="en-US" dirty="0" smtClean="0"/>
              <a:t>…?</a:t>
            </a:r>
          </a:p>
          <a:p>
            <a:pPr lvl="1"/>
            <a:r>
              <a:rPr lang="en-US" dirty="0" smtClean="0"/>
              <a:t>So, only use inheritance when it is a SOLID choice ;)</a:t>
            </a:r>
          </a:p>
          <a:p>
            <a:r>
              <a:rPr lang="en-US" dirty="0" smtClean="0"/>
              <a:t>Composition more easily fits with the SOLID principles</a:t>
            </a:r>
          </a:p>
          <a:p>
            <a:pPr lvl="1"/>
            <a:r>
              <a:rPr lang="en-US" dirty="0" smtClean="0"/>
              <a:t>Means that one class HAS-A different class as part of its design</a:t>
            </a:r>
          </a:p>
          <a:p>
            <a:pPr lvl="1"/>
            <a:r>
              <a:rPr lang="en-US" dirty="0" smtClean="0"/>
              <a:t>Allows greater flexibility in handling change vectors</a:t>
            </a:r>
          </a:p>
          <a:p>
            <a:r>
              <a:rPr lang="en-US" dirty="0" smtClean="0"/>
              <a:t>Quiz: How have the examples presented earlier utilized this principle?</a:t>
            </a:r>
          </a:p>
          <a:p>
            <a:pPr lvl="1"/>
            <a:r>
              <a:rPr lang="en-US" dirty="0" smtClean="0"/>
              <a:t>Why might you choose inheritance?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29752" cy="2138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550" y="5248275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6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018" y="161701"/>
            <a:ext cx="8610600" cy="1293028"/>
          </a:xfrm>
        </p:spPr>
        <p:txBody>
          <a:bodyPr/>
          <a:lstStyle/>
          <a:p>
            <a:r>
              <a:rPr lang="en-US" dirty="0" smtClean="0"/>
              <a:t>Application Challenge!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37" y="1454729"/>
            <a:ext cx="11731336" cy="532014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Design a generic board game engine</a:t>
            </a:r>
          </a:p>
          <a:p>
            <a:pPr lvl="1"/>
            <a:r>
              <a:rPr lang="en-US" dirty="0" smtClean="0"/>
              <a:t>Must be capable of governing the actions of 2 or more players</a:t>
            </a:r>
          </a:p>
          <a:p>
            <a:pPr lvl="1"/>
            <a:r>
              <a:rPr lang="en-US" dirty="0" smtClean="0"/>
              <a:t>One of the players could be a computer player</a:t>
            </a:r>
          </a:p>
          <a:p>
            <a:pPr lvl="2"/>
            <a:r>
              <a:rPr lang="en-US" dirty="0" smtClean="0"/>
              <a:t>But not expecting to design computer player logic in this challenge</a:t>
            </a:r>
          </a:p>
          <a:p>
            <a:pPr lvl="1"/>
            <a:r>
              <a:rPr lang="en-US" dirty="0" smtClean="0"/>
              <a:t>Game board can be any type where game pieces are moved from one position to another on a turn by turn basis.</a:t>
            </a:r>
          </a:p>
          <a:p>
            <a:pPr lvl="2"/>
            <a:r>
              <a:rPr lang="en-US" dirty="0" smtClean="0"/>
              <a:t>Ex. Checkers, chess, Monopoly, Sorry, Candyland, Life, Clue, Chutes &amp; Ladders</a:t>
            </a:r>
          </a:p>
          <a:p>
            <a:pPr lvl="1"/>
            <a:r>
              <a:rPr lang="en-US" dirty="0" smtClean="0"/>
              <a:t>Players can have one piece or many pieces</a:t>
            </a:r>
          </a:p>
          <a:p>
            <a:pPr lvl="1"/>
            <a:r>
              <a:rPr lang="en-US" dirty="0" smtClean="0"/>
              <a:t>Game will be controlled by classes which govern the rules</a:t>
            </a:r>
          </a:p>
          <a:p>
            <a:pPr lvl="2"/>
            <a:r>
              <a:rPr lang="en-US" dirty="0" smtClean="0"/>
              <a:t>But only minimal </a:t>
            </a:r>
            <a:r>
              <a:rPr lang="en-US" dirty="0"/>
              <a:t>game logic </a:t>
            </a:r>
            <a:r>
              <a:rPr lang="en-US" dirty="0" smtClean="0"/>
              <a:t>as needed</a:t>
            </a:r>
          </a:p>
          <a:p>
            <a:pPr lvl="1"/>
            <a:r>
              <a:rPr lang="en-US" dirty="0" smtClean="0"/>
              <a:t>Pick 2 games such as Checkers or Candyland as examples</a:t>
            </a:r>
          </a:p>
          <a:p>
            <a:r>
              <a:rPr lang="en-US" b="1" dirty="0" smtClean="0"/>
              <a:t>Describe each class’</a:t>
            </a:r>
          </a:p>
          <a:p>
            <a:pPr lvl="1"/>
            <a:r>
              <a:rPr lang="en-US" dirty="0" smtClean="0"/>
              <a:t>Single responsibility</a:t>
            </a:r>
          </a:p>
          <a:p>
            <a:pPr lvl="1"/>
            <a:r>
              <a:rPr lang="en-US" dirty="0" smtClean="0"/>
              <a:t>If it is able to change behavior (composition, sub-classing, template)</a:t>
            </a:r>
          </a:p>
          <a:p>
            <a:pPr lvl="1"/>
            <a:r>
              <a:rPr lang="en-US" dirty="0" smtClean="0"/>
              <a:t>Assumptions about base class and sub-class behavior</a:t>
            </a:r>
          </a:p>
          <a:p>
            <a:pPr lvl="1"/>
            <a:r>
              <a:rPr lang="en-US" dirty="0" smtClean="0"/>
              <a:t>Interfaces being used</a:t>
            </a:r>
          </a:p>
          <a:p>
            <a:pPr lvl="1"/>
            <a:r>
              <a:rPr lang="en-US" dirty="0" smtClean="0"/>
              <a:t>Dependencies on other classes</a:t>
            </a:r>
          </a:p>
          <a:p>
            <a:r>
              <a:rPr lang="en-US" b="1" dirty="0" smtClean="0"/>
              <a:t>Think about these issues and we will develop a design together next meeting</a:t>
            </a:r>
          </a:p>
          <a:p>
            <a:pPr lvl="1"/>
            <a:r>
              <a:rPr lang="en-US" dirty="0" smtClean="0"/>
              <a:t>Don’t try to solve the whole problem, just design as much as you can imagine</a:t>
            </a:r>
          </a:p>
        </p:txBody>
      </p:sp>
    </p:spTree>
    <p:extLst>
      <p:ext uri="{BB962C8B-B14F-4D97-AF65-F5344CB8AC3E}">
        <p14:creationId xmlns:p14="http://schemas.microsoft.com/office/powerpoint/2010/main" val="342571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SOLID?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225" y="1921844"/>
            <a:ext cx="10820400" cy="40241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Introduced by Robert “Uncle Bob” C. Martin</a:t>
            </a:r>
          </a:p>
          <a:p>
            <a:r>
              <a:rPr lang="en-US" dirty="0" smtClean="0"/>
              <a:t>Five principles that undergird good object-oriented design (OOD)</a:t>
            </a:r>
          </a:p>
          <a:p>
            <a:pPr lvl="1"/>
            <a:r>
              <a:rPr lang="en-US" dirty="0" smtClean="0"/>
              <a:t>Not the only 5 principles of good design, but more specific to OOD</a:t>
            </a:r>
          </a:p>
          <a:p>
            <a:pPr lvl="1"/>
            <a:r>
              <a:rPr lang="en-US" dirty="0" smtClean="0"/>
              <a:t>For example: DRY (Don’t Repeat </a:t>
            </a:r>
            <a:r>
              <a:rPr lang="en-US" dirty="0"/>
              <a:t>Y</a:t>
            </a:r>
            <a:r>
              <a:rPr lang="en-US" dirty="0" smtClean="0"/>
              <a:t>ourself), KISS (Keep It Short &amp; Simple)</a:t>
            </a:r>
          </a:p>
          <a:p>
            <a:r>
              <a:rPr lang="en-US" dirty="0" smtClean="0"/>
              <a:t>Single Responsibility Principle</a:t>
            </a:r>
          </a:p>
          <a:p>
            <a:r>
              <a:rPr lang="en-US" dirty="0" smtClean="0"/>
              <a:t>Open/Closed Principle</a:t>
            </a:r>
          </a:p>
          <a:p>
            <a:r>
              <a:rPr lang="en-US" dirty="0" err="1" smtClean="0"/>
              <a:t>Liskov</a:t>
            </a:r>
            <a:r>
              <a:rPr lang="en-US" dirty="0" smtClean="0"/>
              <a:t> Substitution Principle</a:t>
            </a:r>
          </a:p>
          <a:p>
            <a:r>
              <a:rPr lang="en-US" dirty="0" smtClean="0"/>
              <a:t>Interface Segregation Principle</a:t>
            </a:r>
          </a:p>
          <a:p>
            <a:r>
              <a:rPr lang="en-US" dirty="0" smtClean="0"/>
              <a:t>Dependency Inversion Principle</a:t>
            </a:r>
          </a:p>
          <a:p>
            <a:r>
              <a:rPr lang="en-US" dirty="0" smtClean="0"/>
              <a:t>Bonus – Composition Over Inheritance Principle</a:t>
            </a:r>
            <a:endParaRPr lang="en-US" dirty="0"/>
          </a:p>
        </p:txBody>
      </p:sp>
      <p:pic>
        <p:nvPicPr>
          <p:cNvPr id="1026" name="Picture 2" descr="Robert Cecil Mart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189" y="4074556"/>
            <a:ext cx="20955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6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3993" cy="246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Responsibility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67451"/>
            <a:ext cx="10820400" cy="4390550"/>
          </a:xfrm>
        </p:spPr>
        <p:txBody>
          <a:bodyPr>
            <a:normAutofit/>
          </a:bodyPr>
          <a:lstStyle/>
          <a:p>
            <a:r>
              <a:rPr lang="en-US" dirty="0" smtClean="0"/>
              <a:t>A class should have one and only one reason to change, or job to do.</a:t>
            </a:r>
          </a:p>
          <a:p>
            <a:r>
              <a:rPr lang="en-US" dirty="0" smtClean="0"/>
              <a:t>Easier to remember: </a:t>
            </a:r>
            <a:r>
              <a:rPr lang="en-US" b="1" dirty="0" smtClean="0"/>
              <a:t>Single Reason to Change Principle</a:t>
            </a:r>
          </a:p>
          <a:p>
            <a:r>
              <a:rPr lang="en-US" dirty="0" smtClean="0"/>
              <a:t>This isn’t always easy to pin down</a:t>
            </a:r>
          </a:p>
          <a:p>
            <a:pPr lvl="1"/>
            <a:r>
              <a:rPr lang="en-US" dirty="0" smtClean="0"/>
              <a:t>Defined too narrow means an explosion of classes</a:t>
            </a:r>
          </a:p>
          <a:p>
            <a:pPr lvl="1"/>
            <a:r>
              <a:rPr lang="en-US" dirty="0" smtClean="0"/>
              <a:t>Defined too wide means inflexible spaghetti-code</a:t>
            </a:r>
          </a:p>
          <a:p>
            <a:pPr lvl="1"/>
            <a:r>
              <a:rPr lang="en-US" dirty="0" smtClean="0"/>
              <a:t>Find the Goldilocks-zone depending on your need</a:t>
            </a:r>
          </a:p>
          <a:p>
            <a:r>
              <a:rPr lang="en-US" dirty="0" smtClean="0"/>
              <a:t>Use nested, local, derived classes, etcetera, to organize related behavior</a:t>
            </a:r>
          </a:p>
          <a:p>
            <a:r>
              <a:rPr lang="en-US" dirty="0" smtClean="0"/>
              <a:t>Warning signs:</a:t>
            </a:r>
          </a:p>
          <a:p>
            <a:pPr lvl="1"/>
            <a:r>
              <a:rPr lang="en-US" dirty="0" smtClean="0"/>
              <a:t>Using conditionals (if/then/else/switch) for changes in behavior</a:t>
            </a:r>
          </a:p>
          <a:p>
            <a:pPr lvl="1"/>
            <a:r>
              <a:rPr lang="en-US" dirty="0" smtClean="0"/>
              <a:t>Functions that operate on different subsets of inputs or members</a:t>
            </a:r>
          </a:p>
          <a:p>
            <a:pPr lvl="1"/>
            <a:r>
              <a:rPr lang="en-US" dirty="0" smtClean="0"/>
              <a:t>Static functions that aren’t used in conjunction with instance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6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eme soli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8903" cy="24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91" y="1441235"/>
            <a:ext cx="81438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6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56" y="1270042"/>
            <a:ext cx="81629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Open/Closed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166" y="2194561"/>
            <a:ext cx="11424834" cy="4680488"/>
          </a:xfrm>
        </p:spPr>
        <p:txBody>
          <a:bodyPr>
            <a:normAutofit/>
          </a:bodyPr>
          <a:lstStyle/>
          <a:p>
            <a:r>
              <a:rPr lang="en-US" dirty="0" smtClean="0"/>
              <a:t>Open to Extension and Closed to Modification</a:t>
            </a:r>
          </a:p>
          <a:p>
            <a:r>
              <a:rPr lang="en-US" b="1" dirty="0" smtClean="0"/>
              <a:t>Prefer</a:t>
            </a:r>
            <a:r>
              <a:rPr lang="en-US" dirty="0" smtClean="0"/>
              <a:t> changing code by adding classes/functions over modifying existing ones</a:t>
            </a:r>
          </a:p>
          <a:p>
            <a:pPr lvl="1"/>
            <a:r>
              <a:rPr lang="en-US" dirty="0" smtClean="0"/>
              <a:t>The goal is </a:t>
            </a:r>
            <a:r>
              <a:rPr lang="en-US" b="1" dirty="0" smtClean="0"/>
              <a:t>not to prevent </a:t>
            </a:r>
            <a:r>
              <a:rPr lang="en-US" dirty="0" smtClean="0"/>
              <a:t>ever changing code, but rather to motivate the consideration of how the code should be changed by future development.</a:t>
            </a:r>
          </a:p>
          <a:p>
            <a:pPr lvl="1"/>
            <a:r>
              <a:rPr lang="en-US" dirty="0" smtClean="0"/>
              <a:t>Designer </a:t>
            </a:r>
            <a:r>
              <a:rPr lang="en-US" b="1" dirty="0" smtClean="0"/>
              <a:t>plans ahead </a:t>
            </a:r>
            <a:r>
              <a:rPr lang="en-US" dirty="0" smtClean="0"/>
              <a:t>for future maintenance or elaboration while closing down avenues that would only complicate the design.</a:t>
            </a:r>
          </a:p>
          <a:p>
            <a:pPr lvl="1"/>
            <a:r>
              <a:rPr lang="en-US" dirty="0" smtClean="0"/>
              <a:t>This is very important for library design where the source is unavailable</a:t>
            </a:r>
          </a:p>
          <a:p>
            <a:pPr lvl="1"/>
            <a:r>
              <a:rPr lang="en-US" dirty="0" smtClean="0"/>
              <a:t>This can also be a good principle to adhere to when changing existing code.</a:t>
            </a:r>
          </a:p>
          <a:p>
            <a:pPr lvl="2"/>
            <a:r>
              <a:rPr lang="en-US" dirty="0" smtClean="0"/>
              <a:t>Create a new function or class which is called by the old code</a:t>
            </a:r>
          </a:p>
          <a:p>
            <a:r>
              <a:rPr lang="en-US" dirty="0" smtClean="0"/>
              <a:t>It’s not possible to be open to all change</a:t>
            </a:r>
          </a:p>
          <a:p>
            <a:pPr lvl="1"/>
            <a:r>
              <a:rPr lang="en-US" dirty="0" smtClean="0"/>
              <a:t>Too open to change and code will be difficult to understand how to change</a:t>
            </a:r>
          </a:p>
          <a:p>
            <a:pPr lvl="1"/>
            <a:r>
              <a:rPr lang="en-US" dirty="0" smtClean="0"/>
              <a:t>Too closed and maintenance will require much more retesting</a:t>
            </a:r>
          </a:p>
          <a:p>
            <a:pPr lvl="1"/>
            <a:r>
              <a:rPr lang="en-US" dirty="0" smtClean="0"/>
              <a:t>Goldilocks zone is to design for anticipatable change vectors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"/>
            <a:ext cx="21050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704455" cy="1798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/>
          <a:lstStyle/>
          <a:p>
            <a:r>
              <a:rPr lang="en-US" dirty="0" smtClean="0"/>
              <a:t>Open/closed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95985"/>
            <a:ext cx="10820400" cy="51620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Possible example vectors of change, aka polymorphism:</a:t>
            </a:r>
          </a:p>
          <a:p>
            <a:pPr lvl="1"/>
            <a:r>
              <a:rPr lang="en-US" dirty="0" smtClean="0"/>
              <a:t>Composition Change Pattern</a:t>
            </a:r>
          </a:p>
          <a:p>
            <a:pPr lvl="2"/>
            <a:r>
              <a:rPr lang="en-US" dirty="0" smtClean="0"/>
              <a:t>Change the objects a class is composed of in order to change behavior</a:t>
            </a:r>
          </a:p>
          <a:p>
            <a:pPr lvl="3"/>
            <a:r>
              <a:rPr lang="en-US" dirty="0" smtClean="0"/>
              <a:t>Common workflow used by different types with a common interface</a:t>
            </a:r>
          </a:p>
          <a:p>
            <a:pPr lvl="3"/>
            <a:r>
              <a:rPr lang="en-US" dirty="0" smtClean="0"/>
              <a:t>Algorithm can change internally to execute custom functionality</a:t>
            </a:r>
          </a:p>
          <a:p>
            <a:pPr lvl="2"/>
            <a:r>
              <a:rPr lang="en-US" dirty="0" smtClean="0"/>
              <a:t>Change a dog to a cat by surgically changing their parts</a:t>
            </a:r>
          </a:p>
          <a:p>
            <a:pPr lvl="2"/>
            <a:r>
              <a:rPr lang="en-US" dirty="0" smtClean="0"/>
              <a:t>Ex. Strategy, Decorator, Functional Objects</a:t>
            </a:r>
          </a:p>
          <a:p>
            <a:pPr lvl="1"/>
            <a:r>
              <a:rPr lang="en-US" dirty="0" smtClean="0"/>
              <a:t>Inheritance Change Pattern</a:t>
            </a:r>
          </a:p>
          <a:p>
            <a:pPr lvl="2"/>
            <a:r>
              <a:rPr lang="en-US" dirty="0" smtClean="0"/>
              <a:t>Common code needs to be shared with highly similar types (access pattern is moot)</a:t>
            </a:r>
          </a:p>
          <a:p>
            <a:pPr lvl="2"/>
            <a:r>
              <a:rPr lang="en-US" dirty="0" smtClean="0"/>
              <a:t>Code can change before or after or replace a common function</a:t>
            </a:r>
          </a:p>
          <a:p>
            <a:pPr lvl="2"/>
            <a:r>
              <a:rPr lang="en-US" dirty="0" smtClean="0"/>
              <a:t>Change a dog to a cat by breeding a cat-like dog</a:t>
            </a:r>
          </a:p>
          <a:p>
            <a:pPr lvl="2"/>
            <a:r>
              <a:rPr lang="en-US" dirty="0" smtClean="0"/>
              <a:t>Ex. Builder, Facade, Wrapper, Interfaces</a:t>
            </a:r>
          </a:p>
          <a:p>
            <a:pPr lvl="1"/>
            <a:r>
              <a:rPr lang="en-US" dirty="0" smtClean="0"/>
              <a:t>Template or Generic Change Pattern</a:t>
            </a:r>
          </a:p>
          <a:p>
            <a:pPr lvl="2"/>
            <a:r>
              <a:rPr lang="en-US" dirty="0" smtClean="0"/>
              <a:t>Similar to composition but without requiring strict adherence to an interface</a:t>
            </a:r>
          </a:p>
          <a:p>
            <a:pPr lvl="2"/>
            <a:r>
              <a:rPr lang="en-US" dirty="0" smtClean="0"/>
              <a:t>Code changes according to a type that defines the access pattern</a:t>
            </a:r>
          </a:p>
          <a:p>
            <a:pPr lvl="2"/>
            <a:r>
              <a:rPr lang="en-US" dirty="0" smtClean="0"/>
              <a:t>Change a dog to a cat by creating a cat suit for your dog</a:t>
            </a:r>
          </a:p>
          <a:p>
            <a:r>
              <a:rPr lang="en-US" dirty="0" smtClean="0"/>
              <a:t>Design </a:t>
            </a:r>
            <a:r>
              <a:rPr lang="en-US" dirty="0"/>
              <a:t>Patterns generally originate from </a:t>
            </a:r>
            <a:r>
              <a:rPr lang="en-US" dirty="0" smtClean="0"/>
              <a:t>combinations of these principles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7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eme show me some c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300748" cy="23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870" y="4964642"/>
            <a:ext cx="1121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example uses all three vectors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Composition – the query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onstructor is used by the get result function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Inheritance – it is an abstract class with functions that need to be implemented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Generic Programming – it has 2 replaceable types, T &amp; U.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93" y="1573742"/>
            <a:ext cx="77914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Liskov</a:t>
            </a:r>
            <a:r>
              <a:rPr lang="en-US" dirty="0" smtClean="0"/>
              <a:t> substitution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32494"/>
            <a:ext cx="10820400" cy="44973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Like-Object Sub-Types Principle</a:t>
            </a:r>
          </a:p>
          <a:p>
            <a:pPr lvl="1"/>
            <a:r>
              <a:rPr lang="en-US" dirty="0" smtClean="0"/>
              <a:t>This is a more helpful name to remember what it means</a:t>
            </a:r>
          </a:p>
          <a:p>
            <a:r>
              <a:rPr lang="en-US" dirty="0" smtClean="0"/>
              <a:t>The principle pertains to how sub-classes or implementation classes behave with respect to the constraints set by fulfilling a common interface</a:t>
            </a:r>
          </a:p>
          <a:p>
            <a:pPr lvl="1"/>
            <a:r>
              <a:rPr lang="en-US" dirty="0" smtClean="0"/>
              <a:t>Behaviors that violate those constraints will create a need to write code for special cases outside of the sub classes to handle aberrations</a:t>
            </a:r>
          </a:p>
          <a:p>
            <a:pPr lvl="1"/>
            <a:r>
              <a:rPr lang="en-US" dirty="0" smtClean="0"/>
              <a:t>In other words, it will not be possible to blindly substitute one class for the other</a:t>
            </a:r>
          </a:p>
          <a:p>
            <a:pPr lvl="1"/>
            <a:r>
              <a:rPr lang="en-US" dirty="0" smtClean="0"/>
              <a:t>The constraints might not be well documented and merely implied by naming or tribal knowledge of the system, or require familiarity with other implementations</a:t>
            </a:r>
          </a:p>
          <a:p>
            <a:r>
              <a:rPr lang="en-US" dirty="0" smtClean="0"/>
              <a:t>Observing the Single Responsibility Principle can help avoid violation</a:t>
            </a:r>
          </a:p>
          <a:p>
            <a:pPr lvl="1"/>
            <a:r>
              <a:rPr lang="en-US" dirty="0" smtClean="0"/>
              <a:t>Keeping classes simple avoids possible aberrations by design</a:t>
            </a:r>
          </a:p>
          <a:p>
            <a:r>
              <a:rPr lang="en-US" dirty="0" smtClean="0"/>
              <a:t>Observing the Open/Closed Principle can help</a:t>
            </a:r>
          </a:p>
          <a:p>
            <a:pPr lvl="1"/>
            <a:r>
              <a:rPr lang="en-US" dirty="0" smtClean="0"/>
              <a:t>Avoiding change on an established class will prevent introduction of differences</a:t>
            </a:r>
          </a:p>
          <a:p>
            <a:r>
              <a:rPr lang="en-US" dirty="0" smtClean="0"/>
              <a:t>If it isn’t possible to avoid violating the principle, recheck your design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2942" cy="22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9724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6214</TotalTime>
  <Words>1344</Words>
  <Application>Microsoft Office PowerPoint</Application>
  <PresentationFormat>Widescreen</PresentationFormat>
  <Paragraphs>138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Century Gothic</vt:lpstr>
      <vt:lpstr>Vapor Trail</vt:lpstr>
      <vt:lpstr>SOLID Design Principles</vt:lpstr>
      <vt:lpstr>What is SOLID?</vt:lpstr>
      <vt:lpstr>Single Responsibility Principle</vt:lpstr>
      <vt:lpstr>PowerPoint Presentation</vt:lpstr>
      <vt:lpstr>PowerPoint Presentation</vt:lpstr>
      <vt:lpstr>Open/Closed Principle</vt:lpstr>
      <vt:lpstr>Open/closed principle</vt:lpstr>
      <vt:lpstr>PowerPoint Presentation</vt:lpstr>
      <vt:lpstr>Liskov substitution principle</vt:lpstr>
      <vt:lpstr>PowerPoint Presentation</vt:lpstr>
      <vt:lpstr>Interface segregation principle</vt:lpstr>
      <vt:lpstr>PowerPoint Presentation</vt:lpstr>
      <vt:lpstr>PowerPoint Presentation</vt:lpstr>
      <vt:lpstr>PowerPoint Presentation</vt:lpstr>
      <vt:lpstr>PowerPoint Presentation</vt:lpstr>
      <vt:lpstr>Dependency injection principle</vt:lpstr>
      <vt:lpstr>PowerPoint Presentation</vt:lpstr>
      <vt:lpstr>Composition over inheritance principle – Bonus round</vt:lpstr>
      <vt:lpstr>Application Challenge! </vt:lpstr>
    </vt:vector>
  </TitlesOfParts>
  <Company>Marian,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Design Principles</dc:title>
  <dc:creator>Curtis Rozeboom</dc:creator>
  <cp:lastModifiedBy>Curtis Rozeboom</cp:lastModifiedBy>
  <cp:revision>60</cp:revision>
  <dcterms:created xsi:type="dcterms:W3CDTF">2017-06-06T19:23:45Z</dcterms:created>
  <dcterms:modified xsi:type="dcterms:W3CDTF">2017-12-18T19:20:56Z</dcterms:modified>
</cp:coreProperties>
</file>